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44"/>
  </p:notesMasterIdLst>
  <p:sldIdLst>
    <p:sldId id="260" r:id="rId2"/>
    <p:sldId id="520" r:id="rId3"/>
    <p:sldId id="592" r:id="rId4"/>
    <p:sldId id="666" r:id="rId5"/>
    <p:sldId id="665" r:id="rId6"/>
    <p:sldId id="677" r:id="rId7"/>
    <p:sldId id="678" r:id="rId8"/>
    <p:sldId id="736" r:id="rId9"/>
    <p:sldId id="737" r:id="rId10"/>
    <p:sldId id="739" r:id="rId11"/>
    <p:sldId id="738" r:id="rId12"/>
    <p:sldId id="672" r:id="rId13"/>
    <p:sldId id="740" r:id="rId14"/>
    <p:sldId id="679" r:id="rId15"/>
    <p:sldId id="743" r:id="rId16"/>
    <p:sldId id="742" r:id="rId17"/>
    <p:sldId id="669" r:id="rId18"/>
    <p:sldId id="744" r:id="rId19"/>
    <p:sldId id="745" r:id="rId20"/>
    <p:sldId id="748" r:id="rId21"/>
    <p:sldId id="746" r:id="rId22"/>
    <p:sldId id="747" r:id="rId23"/>
    <p:sldId id="682" r:id="rId24"/>
    <p:sldId id="683" r:id="rId25"/>
    <p:sldId id="684" r:id="rId26"/>
    <p:sldId id="685" r:id="rId27"/>
    <p:sldId id="749" r:id="rId28"/>
    <p:sldId id="750" r:id="rId29"/>
    <p:sldId id="694" r:id="rId30"/>
    <p:sldId id="697" r:id="rId31"/>
    <p:sldId id="698" r:id="rId32"/>
    <p:sldId id="699" r:id="rId33"/>
    <p:sldId id="708" r:id="rId34"/>
    <p:sldId id="709" r:id="rId35"/>
    <p:sldId id="710" r:id="rId36"/>
    <p:sldId id="711" r:id="rId37"/>
    <p:sldId id="712" r:id="rId38"/>
    <p:sldId id="675" r:id="rId39"/>
    <p:sldId id="687" r:id="rId40"/>
    <p:sldId id="714" r:id="rId41"/>
    <p:sldId id="755" r:id="rId42"/>
    <p:sldId id="274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F67B00"/>
    <a:srgbClr val="000000"/>
    <a:srgbClr val="FFBA75"/>
    <a:srgbClr val="5F9127"/>
    <a:srgbClr val="4F81BD"/>
    <a:srgbClr val="EEECE1"/>
    <a:srgbClr val="FFE3B9"/>
    <a:srgbClr val="005BA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3978" autoAdjust="0"/>
  </p:normalViewPr>
  <p:slideViewPr>
    <p:cSldViewPr>
      <p:cViewPr>
        <p:scale>
          <a:sx n="90" d="100"/>
          <a:sy n="90" d="100"/>
        </p:scale>
        <p:origin x="-2520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0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7F7853D-7187-447C-8700-2CECDAE57086}" type="datetimeFigureOut">
              <a:rPr lang="zh-CN" altLang="en-US"/>
              <a:pPr>
                <a:defRPr/>
              </a:pPr>
              <a:t>2019/8/16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2AF4BA6-C653-4565-B8DD-8CC1179EF3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58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，模块安装成功后就进入</a:t>
            </a:r>
            <a:r>
              <a:rPr lang="en-US" altLang="zh-CN" sz="1200" dirty="0" smtClean="0"/>
              <a:t>INSTALLED</a:t>
            </a:r>
            <a:r>
              <a:rPr lang="zh-CN" altLang="en-US" sz="1200" dirty="0" smtClean="0"/>
              <a:t>状态。模块安装由管理员手动或负责系统启动的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自动完成，安装时需要指定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文件的</a:t>
            </a:r>
            <a:r>
              <a:rPr lang="en-US" altLang="zh-CN" sz="1200" dirty="0" smtClean="0"/>
              <a:t>Location</a:t>
            </a:r>
            <a:r>
              <a:rPr lang="zh-CN" altLang="en-US" sz="1200" dirty="0" smtClean="0"/>
              <a:t>，同一个框架内不能安装多次同一个</a:t>
            </a:r>
            <a:r>
              <a:rPr lang="en-US" altLang="zh-CN" sz="1200" dirty="0" smtClean="0"/>
              <a:t>Location</a:t>
            </a:r>
            <a:r>
              <a:rPr lang="zh-CN" altLang="en-US" sz="1200" dirty="0" smtClean="0"/>
              <a:t>指定的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。安装成功后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被存储到框架的存储区域内，直到被</a:t>
            </a:r>
            <a:r>
              <a:rPr lang="en-US" altLang="zh-CN" sz="1200" dirty="0" smtClean="0"/>
              <a:t>Uninstall</a:t>
            </a:r>
            <a:r>
              <a:rPr lang="zh-CN" altLang="en-US" sz="1200" dirty="0" smtClean="0"/>
              <a:t>。每一个安装成功后的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都会创建一个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对象，以及一个唯一的</a:t>
            </a:r>
            <a:r>
              <a:rPr lang="en-US" altLang="zh-CN" sz="1200" dirty="0" smtClean="0"/>
              <a:t>Bundle ID</a:t>
            </a:r>
          </a:p>
          <a:p>
            <a:pPr marL="0" lvl="0" indent="0">
              <a:lnSpc>
                <a:spcPct val="20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RESOLVED</a:t>
            </a:r>
            <a:r>
              <a:rPr lang="zh-CN" altLang="en-US" sz="1200" dirty="0" smtClean="0"/>
              <a:t>：表示该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已被解析，已经准备好启动或已经停止。</a:t>
            </a:r>
            <a:endParaRPr lang="en-US" altLang="zh-CN" sz="1200" dirty="0" smtClean="0"/>
          </a:p>
          <a:p>
            <a:pPr marL="628650" lvl="1" indent="-171450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解析的过程就是为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的需求（</a:t>
            </a:r>
            <a:r>
              <a:rPr lang="en-US" altLang="zh-CN" sz="1400" dirty="0" smtClean="0"/>
              <a:t>requirement</a:t>
            </a:r>
            <a:r>
              <a:rPr lang="zh-CN" altLang="en-US" sz="1400" dirty="0" smtClean="0"/>
              <a:t>）寻找匹配的能力（</a:t>
            </a:r>
            <a:r>
              <a:rPr lang="en-US" altLang="zh-CN" sz="1400" dirty="0" smtClean="0"/>
              <a:t>Capability</a:t>
            </a:r>
            <a:r>
              <a:rPr lang="zh-CN" altLang="en-US" sz="1400" dirty="0" smtClean="0"/>
              <a:t>）的过程，解析成功的结果是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之间形成连线（</a:t>
            </a:r>
            <a:r>
              <a:rPr lang="en-US" altLang="zh-CN" sz="1400" dirty="0" smtClean="0"/>
              <a:t>wire</a:t>
            </a:r>
            <a:r>
              <a:rPr lang="zh-CN" altLang="en-US" sz="1400" dirty="0" smtClean="0"/>
              <a:t>）。连线的目的是为了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加载资源（例如</a:t>
            </a:r>
            <a:r>
              <a:rPr lang="en-US" altLang="zh-CN" sz="1400" dirty="0" smtClean="0"/>
              <a:t>class</a:t>
            </a:r>
            <a:r>
              <a:rPr lang="zh-CN" altLang="en-US" sz="1400" dirty="0" smtClean="0"/>
              <a:t>文件）；</a:t>
            </a:r>
            <a:endParaRPr lang="en-US" altLang="zh-CN" sz="1400" dirty="0" smtClean="0"/>
          </a:p>
          <a:p>
            <a:pPr marL="628650" lvl="1" indent="-171450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解析完成后，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进入</a:t>
            </a:r>
            <a:r>
              <a:rPr lang="en-US" altLang="zh-CN" sz="1400" dirty="0" smtClean="0"/>
              <a:t>RESOLVED</a:t>
            </a:r>
            <a:r>
              <a:rPr lang="zh-CN" altLang="en-US" sz="1400" dirty="0" smtClean="0"/>
              <a:t>状态，此时其他的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可以使用它提供的能力；</a:t>
            </a:r>
            <a:endParaRPr lang="en-US" altLang="zh-CN" sz="1400" dirty="0" smtClean="0"/>
          </a:p>
          <a:p>
            <a:pPr marL="628650" lvl="1" indent="-171450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的解析会导致它所依赖的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也被解析。</a:t>
            </a:r>
            <a:endParaRPr lang="en-US" altLang="zh-CN" sz="14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STARTING</a:t>
            </a:r>
            <a:r>
              <a:rPr lang="zh-CN" altLang="en-US" sz="1200" dirty="0" smtClean="0"/>
              <a:t>：表示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正在启动，如果使用了延迟启动策略，该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将一直处于该状态直到被激活。</a:t>
            </a:r>
            <a:endParaRPr lang="en-US" altLang="zh-CN" sz="1200" dirty="0" smtClean="0"/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ACTIVE</a:t>
            </a:r>
            <a:r>
              <a:rPr lang="zh-CN" altLang="en-US" sz="1200" dirty="0" smtClean="0"/>
              <a:t>：表示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已经激活，</a:t>
            </a:r>
            <a:r>
              <a:rPr lang="en-US" altLang="zh-CN" sz="1200" dirty="0" err="1" smtClean="0"/>
              <a:t>BundleActivator.start</a:t>
            </a:r>
            <a:r>
              <a:rPr lang="en-US" altLang="zh-CN" sz="1200" dirty="0" smtClean="0"/>
              <a:t>()</a:t>
            </a:r>
            <a:r>
              <a:rPr lang="zh-CN" altLang="en-US" sz="1200" dirty="0" smtClean="0"/>
              <a:t>被调用且已返回。</a:t>
            </a:r>
            <a:endParaRPr lang="en-US" altLang="zh-CN" sz="1200" dirty="0" smtClean="0"/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STOPPING</a:t>
            </a:r>
            <a:r>
              <a:rPr lang="zh-CN" altLang="en-US" sz="1200" dirty="0" smtClean="0"/>
              <a:t>：表示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正在停止，</a:t>
            </a:r>
            <a:r>
              <a:rPr lang="en-US" altLang="zh-CN" sz="1200" dirty="0" err="1" smtClean="0"/>
              <a:t>BundleActivator.stop</a:t>
            </a:r>
            <a:r>
              <a:rPr lang="zh-CN" altLang="en-US" sz="1200" dirty="0" smtClean="0"/>
              <a:t>（）方法被调用但还没有返回。</a:t>
            </a:r>
            <a:endParaRPr lang="en-US" altLang="zh-CN" sz="1200" dirty="0" smtClean="0"/>
          </a:p>
          <a:p>
            <a:r>
              <a:rPr lang="en-US" altLang="zh-CN" sz="1200" dirty="0" smtClean="0"/>
              <a:t>6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UNINSTALL</a:t>
            </a:r>
            <a:r>
              <a:rPr lang="zh-CN" altLang="en-US" sz="1200" dirty="0" smtClean="0"/>
              <a:t>：表示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被卸载。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800" dirty="0" smtClean="0"/>
              <a:t>1</a:t>
            </a:r>
            <a:r>
              <a:rPr lang="zh-CN" altLang="en-US" sz="800" dirty="0" smtClean="0"/>
              <a:t>，框架创建后就处于</a:t>
            </a:r>
            <a:r>
              <a:rPr lang="en-US" altLang="zh-CN" sz="800" dirty="0" smtClean="0"/>
              <a:t>INSTALLED</a:t>
            </a:r>
            <a:r>
              <a:rPr lang="zh-CN" altLang="en-US" sz="800" dirty="0" smtClean="0"/>
              <a:t>状态，该状态下没有可用的</a:t>
            </a:r>
            <a:r>
              <a:rPr lang="en-US" altLang="zh-CN" sz="800" dirty="0" err="1" smtClean="0"/>
              <a:t>BundleContext</a:t>
            </a:r>
            <a:r>
              <a:rPr lang="zh-CN" altLang="en-US" sz="800" dirty="0" smtClean="0"/>
              <a:t>。可以通过</a:t>
            </a:r>
            <a:r>
              <a:rPr lang="en-US" altLang="zh-CN" sz="800" dirty="0" smtClean="0"/>
              <a:t>stop/update/</a:t>
            </a:r>
            <a:r>
              <a:rPr lang="en-US" altLang="zh-CN" sz="800" dirty="0" err="1" smtClean="0"/>
              <a:t>init</a:t>
            </a:r>
            <a:r>
              <a:rPr lang="en-US" altLang="zh-CN" sz="800" dirty="0" smtClean="0"/>
              <a:t>/start</a:t>
            </a:r>
            <a:r>
              <a:rPr lang="zh-CN" altLang="en-US" sz="800" dirty="0" smtClean="0"/>
              <a:t>等动作进行到其他状态；</a:t>
            </a:r>
            <a:endParaRPr lang="en-US" altLang="zh-CN" sz="800" dirty="0" smtClean="0"/>
          </a:p>
          <a:p>
            <a:r>
              <a:rPr lang="en-US" altLang="zh-CN" sz="800" dirty="0" smtClean="0"/>
              <a:t>2</a:t>
            </a:r>
            <a:r>
              <a:rPr lang="zh-CN" altLang="en-US" sz="800" dirty="0" smtClean="0"/>
              <a:t>，框架在被使用之前必须先初始化，可以通过</a:t>
            </a:r>
            <a:r>
              <a:rPr lang="en-US" altLang="zh-CN" sz="800" dirty="0" err="1" smtClean="0"/>
              <a:t>init</a:t>
            </a:r>
            <a:r>
              <a:rPr lang="zh-CN" altLang="en-US" sz="800" dirty="0" smtClean="0"/>
              <a:t>方法显式初始化，或通过</a:t>
            </a:r>
            <a:r>
              <a:rPr lang="en-US" altLang="zh-CN" sz="800" dirty="0" smtClean="0"/>
              <a:t>start</a:t>
            </a:r>
            <a:r>
              <a:rPr lang="zh-CN" altLang="en-US" sz="800" dirty="0" smtClean="0"/>
              <a:t>方法隐式初始化，初始化后框架将：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进入</a:t>
            </a:r>
            <a:r>
              <a:rPr lang="en-US" altLang="zh-CN" sz="800" dirty="0" smtClean="0"/>
              <a:t>STARTING</a:t>
            </a:r>
            <a:r>
              <a:rPr lang="zh-CN" altLang="en-US" sz="800" dirty="0" smtClean="0"/>
              <a:t>状态；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可以进行</a:t>
            </a:r>
            <a:r>
              <a:rPr lang="en-US" altLang="zh-CN" sz="800" dirty="0" smtClean="0"/>
              <a:t>bundle</a:t>
            </a:r>
            <a:r>
              <a:rPr lang="zh-CN" altLang="en-US" sz="800" dirty="0" smtClean="0"/>
              <a:t>的安装，安装后的</a:t>
            </a:r>
            <a:r>
              <a:rPr lang="en-US" altLang="zh-CN" sz="800" dirty="0" smtClean="0"/>
              <a:t>bundle</a:t>
            </a:r>
            <a:r>
              <a:rPr lang="zh-CN" altLang="en-US" sz="800" dirty="0" smtClean="0"/>
              <a:t>处于</a:t>
            </a:r>
            <a:r>
              <a:rPr lang="en-US" altLang="zh-CN" sz="800" dirty="0" smtClean="0"/>
              <a:t>INSTALLED</a:t>
            </a:r>
            <a:r>
              <a:rPr lang="zh-CN" altLang="en-US" sz="800" dirty="0" smtClean="0"/>
              <a:t>状态；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安全管理器设置</a:t>
            </a:r>
            <a:r>
              <a:rPr lang="en-US" altLang="zh-CN" sz="800" dirty="0" smtClean="0"/>
              <a:t>OK</a:t>
            </a:r>
            <a:r>
              <a:rPr lang="zh-CN" altLang="en-US" sz="800" dirty="0" smtClean="0"/>
              <a:t>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启动级别被设置成</a:t>
            </a:r>
            <a:r>
              <a:rPr lang="en-US" altLang="zh-CN" sz="800" dirty="0" smtClean="0"/>
              <a:t>0</a:t>
            </a:r>
            <a:r>
              <a:rPr lang="zh-CN" altLang="en-US" sz="800" dirty="0" smtClean="0"/>
              <a:t>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框架提供的服务可用；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提供有效的</a:t>
            </a:r>
            <a:r>
              <a:rPr lang="en-US" altLang="zh-CN" sz="800" dirty="0" err="1" smtClean="0"/>
              <a:t>BundleContext</a:t>
            </a:r>
            <a:r>
              <a:rPr lang="zh-CN" altLang="en-US" sz="800" dirty="0" smtClean="0"/>
              <a:t>；</a:t>
            </a:r>
            <a:endParaRPr lang="en-US" altLang="zh-CN" sz="80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800" dirty="0" smtClean="0"/>
              <a:t>拥有有效的</a:t>
            </a:r>
            <a:r>
              <a:rPr lang="en-US" altLang="zh-CN" sz="800" dirty="0" smtClean="0"/>
              <a:t>UUID</a:t>
            </a:r>
            <a:r>
              <a:rPr lang="zh-CN" altLang="en-US" sz="800" dirty="0" smtClean="0"/>
              <a:t>。</a:t>
            </a:r>
            <a:endParaRPr lang="en-US" altLang="zh-CN" sz="800" dirty="0" smtClean="0"/>
          </a:p>
          <a:p>
            <a:pPr marL="0" lvl="0" indent="0">
              <a:buFont typeface="Arial" pitchFamily="34" charset="0"/>
              <a:buNone/>
            </a:pPr>
            <a:r>
              <a:rPr lang="en-US" altLang="zh-CN" sz="800" dirty="0" smtClean="0"/>
              <a:t>3</a:t>
            </a:r>
            <a:r>
              <a:rPr lang="zh-CN" altLang="en-US" sz="800" dirty="0" smtClean="0"/>
              <a:t>，启动框架。启动成功后进入</a:t>
            </a:r>
            <a:r>
              <a:rPr lang="en-US" altLang="zh-CN" sz="800" dirty="0" smtClean="0"/>
              <a:t>ACTIVE</a:t>
            </a:r>
            <a:r>
              <a:rPr lang="zh-CN" altLang="en-US" sz="800" dirty="0" smtClean="0"/>
              <a:t>状态，所有标识为需要启动的</a:t>
            </a:r>
            <a:r>
              <a:rPr lang="en-US" altLang="zh-CN" sz="800" dirty="0" smtClean="0"/>
              <a:t>Bundle</a:t>
            </a:r>
            <a:r>
              <a:rPr lang="zh-CN" altLang="en-US" sz="800" dirty="0" smtClean="0"/>
              <a:t>将会被启动。</a:t>
            </a:r>
            <a:endParaRPr lang="en-US" altLang="zh-CN" sz="800" dirty="0" smtClean="0"/>
          </a:p>
          <a:p>
            <a:pPr marL="0" lvl="0" indent="0">
              <a:buFont typeface="Arial" pitchFamily="34" charset="0"/>
              <a:buNone/>
            </a:pPr>
            <a:r>
              <a:rPr lang="en-US" altLang="zh-CN" sz="800" dirty="0" smtClean="0"/>
              <a:t>4</a:t>
            </a:r>
            <a:r>
              <a:rPr lang="zh-CN" altLang="en-US" sz="800" dirty="0" smtClean="0"/>
              <a:t>，停止框架。停止过程中先进入</a:t>
            </a:r>
            <a:r>
              <a:rPr lang="en-US" altLang="zh-CN" sz="800" dirty="0" smtClean="0"/>
              <a:t>STOPPING</a:t>
            </a:r>
            <a:r>
              <a:rPr lang="zh-CN" altLang="en-US" sz="800" dirty="0" smtClean="0"/>
              <a:t>状态，然后停止所有</a:t>
            </a:r>
            <a:r>
              <a:rPr lang="en-US" altLang="zh-CN" sz="800" dirty="0" smtClean="0"/>
              <a:t>ACTIVE</a:t>
            </a:r>
            <a:r>
              <a:rPr lang="zh-CN" altLang="en-US" sz="800" dirty="0" smtClean="0"/>
              <a:t>的</a:t>
            </a:r>
            <a:r>
              <a:rPr lang="en-US" altLang="zh-CN" sz="800" dirty="0" smtClean="0"/>
              <a:t>Bundle</a:t>
            </a:r>
            <a:r>
              <a:rPr lang="zh-CN" altLang="en-US" sz="800" dirty="0" smtClean="0"/>
              <a:t>，然后框架的启动级别被设置成</a:t>
            </a:r>
            <a:r>
              <a:rPr lang="en-US" altLang="zh-CN" sz="800" dirty="0" smtClean="0"/>
              <a:t>0</a:t>
            </a:r>
            <a:r>
              <a:rPr lang="zh-CN" altLang="en-US" sz="800" dirty="0" smtClean="0"/>
              <a:t>，并释放相关的资源，接着进入</a:t>
            </a:r>
            <a:r>
              <a:rPr lang="en-US" altLang="zh-CN" sz="800" dirty="0" smtClean="0"/>
              <a:t>RESOLVED</a:t>
            </a:r>
            <a:r>
              <a:rPr lang="zh-CN" altLang="en-US" sz="800" dirty="0" smtClean="0"/>
              <a:t>状态（同时释放</a:t>
            </a:r>
            <a:r>
              <a:rPr lang="en-US" altLang="zh-CN" sz="800" dirty="0" err="1" smtClean="0"/>
              <a:t>BundleContext</a:t>
            </a:r>
            <a:r>
              <a:rPr lang="zh-CN" altLang="en-US" sz="800" dirty="0" smtClean="0"/>
              <a:t>），最后通知在</a:t>
            </a:r>
            <a:r>
              <a:rPr lang="en-US" altLang="zh-CN" sz="800" dirty="0" err="1" smtClean="0"/>
              <a:t>waitForStop</a:t>
            </a:r>
            <a:r>
              <a:rPr lang="zh-CN" altLang="en-US" sz="800" dirty="0" smtClean="0"/>
              <a:t>方法上等待的线程。停止后的框架可以被再次使用，但必须重新初始化。</a:t>
            </a:r>
            <a:endParaRPr lang="en-US" altLang="zh-CN" sz="800" dirty="0" smtClean="0"/>
          </a:p>
          <a:p>
            <a:pPr marL="0" lvl="0" indent="0">
              <a:buFont typeface="Arial" pitchFamily="34" charset="0"/>
              <a:buNone/>
            </a:pPr>
            <a:r>
              <a:rPr lang="en-US" altLang="zh-CN" sz="800" dirty="0" smtClean="0"/>
              <a:t>5</a:t>
            </a:r>
            <a:r>
              <a:rPr lang="zh-CN" altLang="en-US" sz="800" dirty="0" smtClean="0"/>
              <a:t>，</a:t>
            </a:r>
            <a:r>
              <a:rPr lang="en-US" altLang="zh-CN" sz="800" dirty="0" smtClean="0"/>
              <a:t>update</a:t>
            </a:r>
            <a:r>
              <a:rPr lang="zh-CN" altLang="en-US" sz="800" dirty="0" smtClean="0"/>
              <a:t>。先停止框架，再启动进入到之前的状态。</a:t>
            </a:r>
            <a:endParaRPr lang="en-US" altLang="zh-CN" sz="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AF4BA6-C653-4565-B8DD-8CC1179EF3B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0" y="633413"/>
            <a:ext cx="9144000" cy="3495675"/>
            <a:chOff x="0" y="390"/>
            <a:chExt cx="5760" cy="2202"/>
          </a:xfrm>
        </p:grpSpPr>
        <p:graphicFrame>
          <p:nvGraphicFramePr>
            <p:cNvPr id="5" name="Object 19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685" name="Image" r:id="rId3" imgW="4241270" imgH="5396825" progId="">
                    <p:embed/>
                  </p:oleObj>
                </mc:Choice>
                <mc:Fallback>
                  <p:oleObj name="Image" r:id="rId3" imgW="4241270" imgH="5396825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20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686" name="Image" r:id="rId5" imgW="3263492" imgH="4863492" progId="">
                    <p:embed/>
                  </p:oleObj>
                </mc:Choice>
                <mc:Fallback>
                  <p:oleObj name="Image" r:id="rId5" imgW="3263492" imgH="4863492" progId="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21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687" name="Image" r:id="rId7" imgW="3492063" imgH="4926984" progId="">
                    <p:embed/>
                  </p:oleObj>
                </mc:Choice>
                <mc:Fallback>
                  <p:oleObj name="Image" r:id="rId7" imgW="3492063" imgH="4926984" progId="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7"/>
          <p:cNvSpPr>
            <a:spLocks noChangeArrowheads="1"/>
          </p:cNvSpPr>
          <p:nvPr/>
        </p:nvSpPr>
        <p:spPr bwMode="gray">
          <a:xfrm>
            <a:off x="0" y="0"/>
            <a:ext cx="9144000" cy="609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white">
          <a:xfrm>
            <a:off x="228600" y="1047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chemeClr val="bg1"/>
                </a:solidFill>
                <a:latin typeface="Arial" charset="0"/>
                <a:ea typeface="宋体" pitchFamily="2" charset="-122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4114800"/>
            <a:ext cx="8229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524000" y="4948238"/>
            <a:ext cx="59436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553200"/>
            <a:ext cx="2133600" cy="1682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C9090E6-3178-4D2D-974B-96F77AF1EC00}" type="datetimeFigureOut">
              <a:rPr lang="zh-CN" altLang="en-US" smtClean="0"/>
              <a:pPr>
                <a:defRPr/>
              </a:pPr>
              <a:t>2019/8/16</a:t>
            </a:fld>
            <a:endParaRPr lang="zh-CN" alt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551613"/>
            <a:ext cx="2895600" cy="1698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68275"/>
          </a:xfrm>
        </p:spPr>
        <p:txBody>
          <a:bodyPr/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0EF6D523-534F-40DA-9983-2E8C8BEB45F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620EA-556A-4BA6-A9C7-BAC1D7726D8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5FE06-3944-4E46-8647-0AB2057CC5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61722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A7A90-7D6A-45C2-86A1-3F6F4CAABCC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61722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A7A90-7D6A-45C2-86A1-3F6F4CAABCC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FA0-D2AB-4882-BA10-B92F3A70199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9D630-8B09-407E-B291-8B7C0C7A71E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5A66A-C065-4C2F-8467-9C5E4FAB334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60F66-4B88-4684-96DC-F72B9E9529D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B88AE-8740-4F96-921E-77751D30EB8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FB197-ACEC-4F82-BBD1-891F176EC26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37538-0FF1-4047-955A-CB42A93897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59C6B-4FF8-4522-BB48-C056182E6E2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ltGray">
          <a:xfrm>
            <a:off x="8356600" y="981075"/>
            <a:ext cx="787400" cy="58769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1045" name="Line 21"/>
          <p:cNvSpPr>
            <a:spLocks noChangeShapeType="1"/>
          </p:cNvSpPr>
          <p:nvPr/>
        </p:nvSpPr>
        <p:spPr bwMode="auto">
          <a:xfrm>
            <a:off x="425450" y="6524625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729413" y="-11113"/>
            <a:ext cx="2414587" cy="992188"/>
            <a:chOff x="0" y="390"/>
            <a:chExt cx="5760" cy="2202"/>
          </a:xfrm>
        </p:grpSpPr>
        <p:graphicFrame>
          <p:nvGraphicFramePr>
            <p:cNvPr id="1026" name="Object 18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61" name="Image" r:id="rId16" imgW="4241270" imgH="5396825" progId="">
                    <p:embed/>
                  </p:oleObj>
                </mc:Choice>
                <mc:Fallback>
                  <p:oleObj name="Image" r:id="rId16" imgW="4241270" imgH="5396825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19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62" name="Image" r:id="rId18" imgW="3263492" imgH="4863492" progId="">
                    <p:embed/>
                  </p:oleObj>
                </mc:Choice>
                <mc:Fallback>
                  <p:oleObj name="Image" r:id="rId18" imgW="3263492" imgH="4863492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20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63" name="Image" r:id="rId20" imgW="3492063" imgH="4926984" progId="">
                    <p:embed/>
                  </p:oleObj>
                </mc:Choice>
                <mc:Fallback>
                  <p:oleObj name="Image" r:id="rId20" imgW="3492063" imgH="4926984" progId="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00400" y="648017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0CA7A90-7D6A-45C2-86A1-3F6F4CAABCC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</a:t>
            </a:r>
            <a:br>
              <a:rPr lang="en-US" altLang="zh-CN" smtClean="0"/>
            </a:br>
            <a:r>
              <a:rPr lang="en-US" altLang="zh-CN" smtClean="0"/>
              <a:t>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9" descr="中间件PPT母版_2009_v2_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785813" y="1500188"/>
            <a:ext cx="7858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OSGi</a:t>
            </a:r>
            <a:r>
              <a:rPr lang="zh-CN" altLang="en-US" sz="46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介绍</a:t>
            </a:r>
            <a:endParaRPr lang="en-US" altLang="zh-CN" sz="4600" b="1" dirty="0" smtClean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	</a:t>
            </a:r>
            <a:r>
              <a:rPr lang="en-US" altLang="zh-CN" sz="20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	---</a:t>
            </a:r>
            <a:r>
              <a:rPr lang="zh-CN" altLang="en-US" sz="20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基于</a:t>
            </a:r>
            <a:r>
              <a:rPr lang="en-US" altLang="zh-CN" sz="20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OSGi</a:t>
            </a:r>
            <a:r>
              <a:rPr lang="en-US" altLang="zh-CN" sz="20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 5.0</a:t>
            </a:r>
            <a:endParaRPr lang="zh-CN" altLang="en-US"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28688" y="2857500"/>
            <a:ext cx="20716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演讲人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fld id="{28342126-78F7-42F8-B22F-C0FF45853AAF}" type="datetime1"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2019/8/16</a:t>
            </a:fld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4340" name="图片 7" descr="apusic logo_green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9888" y="357188"/>
            <a:ext cx="839787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图片 8" descr="kingdee_apusic_blu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387350"/>
            <a:ext cx="2143125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dk1"/>
                </a:solidFill>
              </a:rPr>
              <a:t>直接依赖具体的</a:t>
            </a:r>
            <a:r>
              <a:rPr lang="en-US" altLang="zh-CN" sz="1600" dirty="0" smtClean="0">
                <a:solidFill>
                  <a:schemeClr val="dk1"/>
                </a:solidFill>
              </a:rPr>
              <a:t>Bundle</a:t>
            </a:r>
            <a:r>
              <a:rPr lang="zh-CN" altLang="en-US" sz="1600" dirty="0">
                <a:solidFill>
                  <a:schemeClr val="dk1"/>
                </a:solidFill>
              </a:rPr>
              <a:t>：</a:t>
            </a:r>
            <a:r>
              <a:rPr lang="en-US" altLang="zh-CN" sz="1600" dirty="0" smtClean="0">
                <a:solidFill>
                  <a:schemeClr val="dk1"/>
                </a:solidFill>
              </a:rPr>
              <a:t>Require-Bundle</a:t>
            </a: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依赖具体的</a:t>
            </a: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，而不是</a:t>
            </a:r>
            <a:r>
              <a:rPr lang="en-US" altLang="zh-CN" sz="1400" dirty="0" smtClean="0">
                <a:solidFill>
                  <a:schemeClr val="dk1"/>
                </a:solidFill>
              </a:rPr>
              <a:t>Package</a:t>
            </a:r>
            <a:r>
              <a:rPr lang="zh-CN" altLang="en-US" sz="1400" dirty="0" smtClean="0">
                <a:solidFill>
                  <a:schemeClr val="dk1"/>
                </a:solidFill>
              </a:rPr>
              <a:t>。例如</a:t>
            </a:r>
            <a:r>
              <a:rPr lang="en-US" altLang="zh-CN" sz="1400" dirty="0">
                <a:solidFill>
                  <a:schemeClr val="dk1"/>
                </a:solidFill>
              </a:rPr>
              <a:t>Require-Bundle : </a:t>
            </a:r>
            <a:r>
              <a:rPr lang="en-US" altLang="zh-CN" sz="1400" dirty="0" err="1">
                <a:solidFill>
                  <a:schemeClr val="dk1"/>
                </a:solidFill>
              </a:rPr>
              <a:t>com.acme.chess</a:t>
            </a:r>
            <a:r>
              <a:rPr lang="en-US" altLang="zh-CN" sz="1400" dirty="0">
                <a:solidFill>
                  <a:schemeClr val="dk1"/>
                </a:solidFill>
              </a:rPr>
              <a:t> </a:t>
            </a:r>
            <a:r>
              <a:rPr lang="zh-CN" altLang="en-US" sz="1400" dirty="0" smtClean="0">
                <a:solidFill>
                  <a:schemeClr val="dk1"/>
                </a:solidFill>
              </a:rPr>
              <a:t>；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将</a:t>
            </a:r>
            <a:r>
              <a:rPr lang="en-US" altLang="zh-CN" sz="1400" dirty="0" smtClean="0">
                <a:solidFill>
                  <a:schemeClr val="dk1"/>
                </a:solidFill>
              </a:rPr>
              <a:t>Import  </a:t>
            </a:r>
            <a:r>
              <a:rPr lang="en-US" altLang="zh-CN" sz="1400" dirty="0" err="1" smtClean="0">
                <a:solidFill>
                  <a:schemeClr val="dk1"/>
                </a:solidFill>
              </a:rPr>
              <a:t>com.acme.chess</a:t>
            </a:r>
            <a:r>
              <a:rPr lang="en-US" altLang="zh-CN" sz="1400" dirty="0" smtClean="0">
                <a:solidFill>
                  <a:schemeClr val="dk1"/>
                </a:solidFill>
              </a:rPr>
              <a:t> 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 </a:t>
            </a:r>
            <a:r>
              <a:rPr lang="en-US" altLang="zh-CN" sz="1400" dirty="0" smtClean="0">
                <a:solidFill>
                  <a:schemeClr val="dk1"/>
                </a:solidFill>
              </a:rPr>
              <a:t>export</a:t>
            </a:r>
            <a:r>
              <a:rPr lang="zh-CN" altLang="en-US" sz="1400" dirty="0" smtClean="0">
                <a:solidFill>
                  <a:schemeClr val="dk1"/>
                </a:solidFill>
              </a:rPr>
              <a:t>的所有</a:t>
            </a:r>
            <a:r>
              <a:rPr lang="en-US" altLang="zh-CN" sz="1400" dirty="0" smtClean="0">
                <a:solidFill>
                  <a:schemeClr val="dk1"/>
                </a:solidFill>
              </a:rPr>
              <a:t>package</a:t>
            </a:r>
            <a:r>
              <a:rPr lang="zh-CN" altLang="en-US" sz="1400" dirty="0" smtClean="0">
                <a:solidFill>
                  <a:schemeClr val="dk1"/>
                </a:solidFill>
              </a:rPr>
              <a:t>；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有可能会增加依赖的复杂性：分离包</a:t>
            </a:r>
            <a:r>
              <a:rPr lang="en-US" altLang="zh-CN" sz="1400" dirty="0" smtClean="0">
                <a:solidFill>
                  <a:schemeClr val="dk1"/>
                </a:solidFill>
              </a:rPr>
              <a:t>(Split package)</a:t>
            </a:r>
            <a:r>
              <a:rPr lang="zh-CN" altLang="en-US" sz="1400" dirty="0" smtClean="0">
                <a:solidFill>
                  <a:schemeClr val="dk1"/>
                </a:solidFill>
              </a:rPr>
              <a:t>，传递依赖；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不推荐在生产环境中使用。应仅用做测试：例如在测试某个</a:t>
            </a:r>
            <a:r>
              <a:rPr lang="en-US" altLang="zh-CN" sz="1400" dirty="0" smtClean="0">
                <a:solidFill>
                  <a:schemeClr val="dk1"/>
                </a:solidFill>
              </a:rPr>
              <a:t>API</a:t>
            </a:r>
            <a:r>
              <a:rPr lang="zh-CN" altLang="en-US" sz="1400" dirty="0" smtClean="0">
                <a:solidFill>
                  <a:schemeClr val="dk1"/>
                </a:solidFill>
              </a:rPr>
              <a:t>的实现时，测试的</a:t>
            </a: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可以</a:t>
            </a:r>
            <a:r>
              <a:rPr lang="en-US" altLang="zh-CN" sz="1400" dirty="0" smtClean="0">
                <a:solidFill>
                  <a:schemeClr val="dk1"/>
                </a:solidFill>
              </a:rPr>
              <a:t>require-bundle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该</a:t>
            </a:r>
            <a:r>
              <a:rPr lang="en-US" altLang="zh-CN" sz="1400" dirty="0" smtClean="0">
                <a:solidFill>
                  <a:schemeClr val="dk1"/>
                </a:solidFill>
              </a:rPr>
              <a:t>API</a:t>
            </a:r>
            <a:r>
              <a:rPr lang="zh-CN" altLang="en-US" sz="1400" dirty="0" smtClean="0">
                <a:solidFill>
                  <a:schemeClr val="dk1"/>
                </a:solidFill>
              </a:rPr>
              <a:t>的实现</a:t>
            </a: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。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1667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>
                <a:solidFill>
                  <a:schemeClr val="dk1"/>
                </a:solidFill>
              </a:rPr>
              <a:t>Fragment Bundle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>
                <a:solidFill>
                  <a:schemeClr val="dk1"/>
                </a:solidFill>
              </a:rPr>
              <a:t>将作为一个</a:t>
            </a:r>
            <a:r>
              <a:rPr lang="en-US" altLang="zh-CN" sz="1400" dirty="0">
                <a:solidFill>
                  <a:schemeClr val="dk1"/>
                </a:solidFill>
              </a:rPr>
              <a:t>Fragment </a:t>
            </a:r>
            <a:r>
              <a:rPr lang="en-US" altLang="zh-CN" sz="1400" dirty="0" err="1">
                <a:solidFill>
                  <a:schemeClr val="dk1"/>
                </a:solidFill>
              </a:rPr>
              <a:t>Attache</a:t>
            </a:r>
            <a:r>
              <a:rPr lang="zh-CN" altLang="en-US" sz="1400" dirty="0" smtClean="0">
                <a:solidFill>
                  <a:schemeClr val="dk1"/>
                </a:solidFill>
              </a:rPr>
              <a:t>到</a:t>
            </a:r>
            <a:r>
              <a:rPr lang="en-US" altLang="zh-CN" sz="1400" dirty="0" smtClean="0">
                <a:solidFill>
                  <a:schemeClr val="dk1"/>
                </a:solidFill>
              </a:rPr>
              <a:t>Host</a:t>
            </a:r>
            <a:r>
              <a:rPr lang="zh-CN" altLang="en-US" sz="1400" dirty="0" smtClean="0">
                <a:solidFill>
                  <a:schemeClr val="dk1"/>
                </a:solidFill>
              </a:rPr>
              <a:t>上，例如</a:t>
            </a:r>
            <a:r>
              <a:rPr lang="en-US" altLang="zh-CN" sz="1400" dirty="0">
                <a:solidFill>
                  <a:schemeClr val="dk1"/>
                </a:solidFill>
              </a:rPr>
              <a:t>Fragment-Host</a:t>
            </a:r>
            <a:r>
              <a:rPr lang="zh-CN" altLang="en-US" sz="1400" dirty="0">
                <a:solidFill>
                  <a:schemeClr val="dk1"/>
                </a:solidFill>
              </a:rPr>
              <a:t>：</a:t>
            </a:r>
            <a:r>
              <a:rPr lang="en-US" altLang="zh-CN" sz="1400" dirty="0" err="1">
                <a:solidFill>
                  <a:schemeClr val="dk1"/>
                </a:solidFill>
              </a:rPr>
              <a:t>org.eclipse.swt</a:t>
            </a:r>
            <a:r>
              <a:rPr lang="en-US" altLang="zh-CN" sz="1400" dirty="0">
                <a:solidFill>
                  <a:schemeClr val="dk1"/>
                </a:solidFill>
              </a:rPr>
              <a:t> </a:t>
            </a:r>
            <a:r>
              <a:rPr lang="zh-CN" altLang="en-US" sz="1400" dirty="0" smtClean="0">
                <a:solidFill>
                  <a:schemeClr val="dk1"/>
                </a:solidFill>
              </a:rPr>
              <a:t>；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chemeClr val="dk1"/>
                </a:solidFill>
              </a:rPr>
              <a:t>Fragment</a:t>
            </a:r>
            <a:r>
              <a:rPr lang="zh-CN" altLang="en-US" sz="1400" dirty="0" smtClean="0">
                <a:solidFill>
                  <a:schemeClr val="dk1"/>
                </a:solidFill>
              </a:rPr>
              <a:t>上所有的属性：</a:t>
            </a:r>
            <a:r>
              <a:rPr lang="en-US" altLang="zh-CN" sz="1400" dirty="0" smtClean="0">
                <a:solidFill>
                  <a:schemeClr val="dk1"/>
                </a:solidFill>
              </a:rPr>
              <a:t>Import-</a:t>
            </a:r>
            <a:r>
              <a:rPr lang="en-US" altLang="zh-CN" sz="1400" dirty="0" err="1" smtClean="0">
                <a:solidFill>
                  <a:schemeClr val="dk1"/>
                </a:solidFill>
              </a:rPr>
              <a:t>package,Export</a:t>
            </a:r>
            <a:r>
              <a:rPr lang="en-US" altLang="zh-CN" sz="1400" dirty="0" smtClean="0">
                <a:solidFill>
                  <a:schemeClr val="dk1"/>
                </a:solidFill>
              </a:rPr>
              <a:t>-</a:t>
            </a:r>
            <a:r>
              <a:rPr lang="en-US" altLang="zh-CN" sz="1400" dirty="0" err="1" smtClean="0">
                <a:solidFill>
                  <a:schemeClr val="dk1"/>
                </a:solidFill>
              </a:rPr>
              <a:t>package,require</a:t>
            </a:r>
            <a:r>
              <a:rPr lang="en-US" altLang="zh-CN" sz="1400" dirty="0" smtClean="0">
                <a:solidFill>
                  <a:schemeClr val="dk1"/>
                </a:solidFill>
              </a:rPr>
              <a:t>-bundle</a:t>
            </a:r>
            <a:r>
              <a:rPr lang="zh-CN" altLang="en-US" sz="1400" dirty="0" smtClean="0">
                <a:solidFill>
                  <a:schemeClr val="dk1"/>
                </a:solidFill>
              </a:rPr>
              <a:t>等都将</a:t>
            </a:r>
            <a:r>
              <a:rPr lang="en-US" altLang="zh-CN" sz="1400" dirty="0" smtClean="0">
                <a:solidFill>
                  <a:schemeClr val="dk1"/>
                </a:solidFill>
              </a:rPr>
              <a:t>Attach</a:t>
            </a:r>
            <a:r>
              <a:rPr lang="zh-CN" altLang="en-US" sz="1400" dirty="0" smtClean="0">
                <a:solidFill>
                  <a:schemeClr val="dk1"/>
                </a:solidFill>
              </a:rPr>
              <a:t>到</a:t>
            </a:r>
            <a:r>
              <a:rPr lang="en-US" altLang="zh-CN" sz="1400" dirty="0" smtClean="0">
                <a:solidFill>
                  <a:schemeClr val="dk1"/>
                </a:solidFill>
              </a:rPr>
              <a:t>Host</a:t>
            </a:r>
            <a:r>
              <a:rPr lang="zh-CN" altLang="en-US" sz="1400" dirty="0" smtClean="0">
                <a:solidFill>
                  <a:schemeClr val="dk1"/>
                </a:solidFill>
              </a:rPr>
              <a:t>上；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chemeClr val="dk1"/>
                </a:solidFill>
              </a:rPr>
              <a:t>Bundle</a:t>
            </a:r>
            <a:r>
              <a:rPr lang="zh-CN" altLang="en-US" sz="1400" dirty="0">
                <a:solidFill>
                  <a:schemeClr val="dk1"/>
                </a:solidFill>
              </a:rPr>
              <a:t>和</a:t>
            </a:r>
            <a:r>
              <a:rPr lang="en-US" altLang="zh-CN" sz="1400" dirty="0" err="1">
                <a:solidFill>
                  <a:schemeClr val="dk1"/>
                </a:solidFill>
              </a:rPr>
              <a:t>org.eclipse.swt</a:t>
            </a:r>
            <a:r>
              <a:rPr lang="zh-CN" altLang="en-US" sz="1400" dirty="0">
                <a:solidFill>
                  <a:schemeClr val="dk1"/>
                </a:solidFill>
              </a:rPr>
              <a:t>共享同一个</a:t>
            </a:r>
            <a:r>
              <a:rPr lang="en-US" altLang="zh-CN" sz="1400" dirty="0" err="1">
                <a:solidFill>
                  <a:schemeClr val="dk1"/>
                </a:solidFill>
              </a:rPr>
              <a:t>Classloader</a:t>
            </a:r>
            <a:r>
              <a:rPr lang="zh-CN" altLang="en-US" sz="1400" dirty="0">
                <a:solidFill>
                  <a:schemeClr val="dk1"/>
                </a:solidFill>
              </a:rPr>
              <a:t>，</a:t>
            </a:r>
            <a:r>
              <a:rPr lang="zh-CN" altLang="en-US" sz="1400" dirty="0" smtClean="0">
                <a:solidFill>
                  <a:schemeClr val="dk1"/>
                </a:solidFill>
              </a:rPr>
              <a:t>资源搜索顺序是先</a:t>
            </a:r>
            <a:r>
              <a:rPr lang="en-US" altLang="zh-CN" sz="1400" dirty="0" smtClean="0">
                <a:solidFill>
                  <a:schemeClr val="dk1"/>
                </a:solidFill>
              </a:rPr>
              <a:t>Host</a:t>
            </a:r>
            <a:r>
              <a:rPr lang="zh-CN" altLang="en-US" sz="1400" dirty="0" smtClean="0">
                <a:solidFill>
                  <a:schemeClr val="dk1"/>
                </a:solidFill>
              </a:rPr>
              <a:t>再</a:t>
            </a:r>
            <a:r>
              <a:rPr lang="en-US" altLang="zh-CN" sz="1400" dirty="0" smtClean="0">
                <a:solidFill>
                  <a:schemeClr val="dk1"/>
                </a:solidFill>
              </a:rPr>
              <a:t>Fragment</a:t>
            </a:r>
            <a:r>
              <a:rPr lang="zh-CN" altLang="en-US" sz="1400" dirty="0" smtClean="0">
                <a:solidFill>
                  <a:schemeClr val="dk1"/>
                </a:solidFill>
              </a:rPr>
              <a:t>；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使用场景：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产品和国际化资源分开发布；</a:t>
            </a:r>
            <a:endParaRPr lang="en-US" altLang="zh-CN" sz="1400" dirty="0" smtClean="0">
              <a:solidFill>
                <a:schemeClr val="dk1"/>
              </a:solidFill>
            </a:endParaRP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dk1"/>
                </a:solidFill>
              </a:rPr>
              <a:t>扩展</a:t>
            </a:r>
            <a:r>
              <a:rPr lang="en-US" altLang="zh-CN" sz="1400" dirty="0" err="1" smtClean="0">
                <a:solidFill>
                  <a:schemeClr val="dk1"/>
                </a:solidFill>
              </a:rPr>
              <a:t>OSGi</a:t>
            </a:r>
            <a:r>
              <a:rPr lang="zh-CN" altLang="en-US" sz="1400" dirty="0" smtClean="0">
                <a:solidFill>
                  <a:schemeClr val="dk1"/>
                </a:solidFill>
              </a:rPr>
              <a:t>框架。</a:t>
            </a:r>
            <a:endParaRPr lang="zh-CN" altLang="en-US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6523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类加载机制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err="1" smtClean="0"/>
              <a:t>Classloader</a:t>
            </a:r>
            <a:r>
              <a:rPr lang="zh-CN" altLang="en-US" sz="1600" dirty="0" smtClean="0"/>
              <a:t>体系结构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每个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都有一个独立的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Bundle</a:t>
            </a:r>
            <a:r>
              <a:rPr lang="zh-CN" altLang="en-US" sz="1400" dirty="0"/>
              <a:t>在被成功解析前不会拥有自己的</a:t>
            </a:r>
            <a:r>
              <a:rPr lang="en-US" altLang="zh-CN" sz="1400" dirty="0" err="1"/>
              <a:t>classloader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每个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都有一个父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/>
              <a:t>。</a:t>
            </a:r>
            <a:r>
              <a:rPr lang="zh-CN" altLang="en-US" sz="1400" dirty="0" smtClean="0"/>
              <a:t>默认是</a:t>
            </a:r>
            <a:r>
              <a:rPr lang="en-US" altLang="zh-CN" sz="1400" dirty="0" smtClean="0"/>
              <a:t>boot</a:t>
            </a:r>
            <a:r>
              <a:rPr lang="zh-CN" altLang="en-US" sz="1400" dirty="0" smtClean="0"/>
              <a:t>，可以通过系统属性修改成</a:t>
            </a:r>
            <a:r>
              <a:rPr lang="en-US" altLang="zh-CN" sz="1400" dirty="0" err="1" smtClean="0"/>
              <a:t>ext</a:t>
            </a:r>
            <a:r>
              <a:rPr lang="en-US" altLang="zh-CN" sz="1400" dirty="0" smtClean="0"/>
              <a:t>/app/framework 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只有</a:t>
            </a:r>
            <a:r>
              <a:rPr lang="en-US" altLang="zh-CN" sz="1400" dirty="0" smtClean="0"/>
              <a:t>java.*</a:t>
            </a:r>
            <a:r>
              <a:rPr lang="zh-CN" altLang="en-US" sz="1400" dirty="0" smtClean="0"/>
              <a:t>和通过</a:t>
            </a:r>
            <a:r>
              <a:rPr lang="en-US" altLang="zh-CN" sz="1400" dirty="0" err="1" smtClean="0"/>
              <a:t>org.osgi.framework.bootdelegation</a:t>
            </a:r>
            <a:r>
              <a:rPr lang="zh-CN" altLang="en-US" sz="1400" dirty="0" smtClean="0"/>
              <a:t>指定的类才会委托父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加载；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需要使用其他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的类时，通过在</a:t>
            </a:r>
            <a:r>
              <a:rPr lang="en-US" altLang="zh-CN" sz="1400" dirty="0"/>
              <a:t>resolve</a:t>
            </a:r>
            <a:r>
              <a:rPr lang="zh-CN" altLang="en-US" sz="1400" dirty="0"/>
              <a:t>阶段中</a:t>
            </a:r>
            <a:r>
              <a:rPr lang="zh-CN" altLang="en-US" sz="1400" dirty="0" smtClean="0"/>
              <a:t>计算出来</a:t>
            </a:r>
            <a:r>
              <a:rPr lang="zh-CN" altLang="en-US" sz="1400" dirty="0"/>
              <a:t>的连线（</a:t>
            </a:r>
            <a:r>
              <a:rPr lang="en-US" altLang="zh-CN" sz="1400" dirty="0"/>
              <a:t>wire</a:t>
            </a:r>
            <a:r>
              <a:rPr lang="zh-CN" altLang="en-US" sz="1400" dirty="0" smtClean="0"/>
              <a:t>）来委托其他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加载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24630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4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类加载机制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/>
              <a:t>bundle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classloader</a:t>
            </a:r>
            <a:r>
              <a:rPr lang="zh-CN" altLang="en-US" sz="1600" dirty="0" smtClean="0"/>
              <a:t>可以从以下路径加载类：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Boot </a:t>
            </a:r>
            <a:r>
              <a:rPr lang="en-US" altLang="zh-CN" sz="1400" dirty="0"/>
              <a:t>class </a:t>
            </a:r>
            <a:r>
              <a:rPr lang="en-US" altLang="zh-CN" sz="1400" dirty="0" smtClean="0"/>
              <a:t>path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java.*</a:t>
            </a:r>
            <a:r>
              <a:rPr lang="zh-CN" altLang="en-US" sz="1400" dirty="0" smtClean="0"/>
              <a:t>类以及它的实现类路径；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Framwork</a:t>
            </a:r>
            <a:r>
              <a:rPr lang="en-US" altLang="zh-CN" sz="1400" dirty="0" smtClean="0"/>
              <a:t> path</a:t>
            </a:r>
            <a:r>
              <a:rPr lang="zh-CN" altLang="en-US" sz="1400" dirty="0" smtClean="0"/>
              <a:t>：</a:t>
            </a: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框架实现通常使用独立的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 Space</a:t>
            </a:r>
            <a:r>
              <a:rPr lang="zh-CN" altLang="en-US" sz="1400" dirty="0" smtClean="0"/>
              <a:t>：由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对应的</a:t>
            </a:r>
            <a:r>
              <a:rPr lang="en-US" altLang="zh-CN" sz="1400" dirty="0" smtClean="0"/>
              <a:t>jar</a:t>
            </a:r>
            <a:r>
              <a:rPr lang="zh-CN" altLang="en-US" sz="1400" dirty="0" smtClean="0"/>
              <a:t>包以及</a:t>
            </a:r>
            <a:r>
              <a:rPr lang="en-US" altLang="zh-CN" sz="1400" dirty="0" smtClean="0"/>
              <a:t>fragment</a:t>
            </a:r>
            <a:r>
              <a:rPr lang="zh-CN" altLang="en-US" sz="1400" dirty="0" smtClean="0"/>
              <a:t>对应的</a:t>
            </a:r>
            <a:r>
              <a:rPr lang="en-US" altLang="zh-CN" sz="1400" dirty="0" smtClean="0"/>
              <a:t>jar</a:t>
            </a:r>
            <a:r>
              <a:rPr lang="zh-CN" altLang="en-US" sz="1400" dirty="0" smtClean="0"/>
              <a:t>包；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749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类加载机制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/>
              <a:t>Bundle</a:t>
            </a:r>
            <a:r>
              <a:rPr lang="zh-CN" altLang="en-US" sz="1600" dirty="0" smtClean="0"/>
              <a:t>空间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类空间由有效的</a:t>
            </a:r>
            <a:r>
              <a:rPr lang="en-US" altLang="zh-CN" sz="1400" dirty="0" smtClean="0"/>
              <a:t>Bundle-</a:t>
            </a:r>
            <a:r>
              <a:rPr lang="en-US" altLang="zh-CN" sz="1400" dirty="0" err="1" smtClean="0"/>
              <a:t>classpath</a:t>
            </a:r>
            <a:r>
              <a:rPr lang="zh-CN" altLang="en-US" sz="1400" dirty="0" smtClean="0"/>
              <a:t>确定，该</a:t>
            </a:r>
            <a:r>
              <a:rPr lang="en-US" altLang="zh-CN" sz="1400" dirty="0" err="1" smtClean="0"/>
              <a:t>classpath</a:t>
            </a:r>
            <a:r>
              <a:rPr lang="zh-CN" altLang="en-US" sz="1400" dirty="0" smtClean="0"/>
              <a:t>由</a:t>
            </a:r>
            <a:r>
              <a:rPr lang="en-US" altLang="zh-CN" sz="1400" dirty="0" smtClean="0"/>
              <a:t>Host Bundle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Fragment Bundle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Bundle-</a:t>
            </a:r>
            <a:r>
              <a:rPr lang="en-US" altLang="zh-CN" sz="1400" dirty="0" err="1" smtClean="0"/>
              <a:t>classpath</a:t>
            </a:r>
            <a:r>
              <a:rPr lang="zh-CN" altLang="en-US" sz="1400" dirty="0" smtClean="0"/>
              <a:t>拼接而成。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样例一：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则</a:t>
            </a:r>
            <a:r>
              <a:rPr lang="zh-CN" altLang="en-US" sz="1400" dirty="0"/>
              <a:t>有效的</a:t>
            </a:r>
            <a:r>
              <a:rPr lang="en-US" altLang="zh-CN" sz="1400" dirty="0"/>
              <a:t>Bundle-</a:t>
            </a:r>
            <a:r>
              <a:rPr lang="en-US" altLang="zh-CN" sz="1400" dirty="0" err="1"/>
              <a:t>classpath</a:t>
            </a:r>
            <a:r>
              <a:rPr lang="zh-CN" altLang="en-US" sz="1400" dirty="0"/>
              <a:t>为：</a:t>
            </a:r>
            <a:r>
              <a:rPr lang="en-US" altLang="zh-CN" sz="1400" dirty="0"/>
              <a:t>/</a:t>
            </a:r>
            <a:r>
              <a:rPr lang="zh-CN" altLang="en-US" sz="1400" dirty="0"/>
              <a:t>，</a:t>
            </a:r>
            <a:r>
              <a:rPr lang="en-US" altLang="zh-CN" sz="1400" dirty="0"/>
              <a:t>resource.jar</a:t>
            </a:r>
            <a:r>
              <a:rPr lang="zh-CN" altLang="en-US" sz="1400" dirty="0"/>
              <a:t>，</a:t>
            </a:r>
            <a:r>
              <a:rPr lang="en-US" altLang="zh-CN" sz="1400" dirty="0"/>
              <a:t>B:/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样例二：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则</a:t>
            </a:r>
            <a:r>
              <a:rPr lang="zh-CN" altLang="en-US" sz="1400" dirty="0"/>
              <a:t>有效的</a:t>
            </a:r>
            <a:r>
              <a:rPr lang="en-US" altLang="zh-CN" sz="1400" dirty="0"/>
              <a:t>Bundle-</a:t>
            </a:r>
            <a:r>
              <a:rPr lang="en-US" altLang="zh-CN" sz="1400" dirty="0" err="1"/>
              <a:t>classpath</a:t>
            </a:r>
            <a:r>
              <a:rPr lang="zh-CN" altLang="en-US" sz="1400" dirty="0"/>
              <a:t>为：</a:t>
            </a:r>
            <a:r>
              <a:rPr lang="en-US" altLang="zh-CN" sz="1400" dirty="0"/>
              <a:t>A:/</a:t>
            </a:r>
            <a:r>
              <a:rPr lang="zh-CN" altLang="en-US" sz="1400" dirty="0"/>
              <a:t>，</a:t>
            </a:r>
            <a:r>
              <a:rPr lang="en-US" altLang="zh-CN" sz="1400" dirty="0" smtClean="0"/>
              <a:t>A:require.jar,B:optional,A:default.jar,B:fragment.jar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sp>
        <p:nvSpPr>
          <p:cNvPr id="11" name="Rectangle 4"/>
          <p:cNvSpPr>
            <a:spLocks noGrp="1" noChangeArrowheads="1"/>
          </p:cNvSpPr>
          <p:nvPr/>
        </p:nvSpPr>
        <p:spPr bwMode="auto">
          <a:xfrm>
            <a:off x="1527052" y="2780928"/>
            <a:ext cx="5279876" cy="504056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5"/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A: Bundle-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Classpath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.,resource.jar</a:t>
            </a:r>
          </a:p>
          <a:p>
            <a:pPr marL="0" lvl="5"/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B: Fragment-Host: A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/>
        </p:nvSpPr>
        <p:spPr bwMode="auto">
          <a:xfrm>
            <a:off x="1513335" y="4149080"/>
            <a:ext cx="5279876" cy="1656184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3">
              <a:buClr>
                <a:srgbClr val="FF6600"/>
              </a:buClr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A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Bundle-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SymbolicName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A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Bundle-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ClassPath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/,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required.jar,optional,default.jar</a:t>
            </a:r>
          </a:p>
          <a:p>
            <a:pPr marL="0" lvl="5"/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 required.jar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5"/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 default.jar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5"/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B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Bundle-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SymbolicName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</a:t>
            </a:r>
          </a:p>
          <a:p>
            <a:pPr marL="0" lvl="5"/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Bundle-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ClassPath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fragment.jar</a:t>
            </a:r>
          </a:p>
          <a:p>
            <a:pPr marL="0" lvl="5"/>
            <a:r>
              <a:rPr lang="zh-CN" altLang="en-US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Fragment-Host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: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</a:t>
            </a:r>
          </a:p>
          <a:p>
            <a:pPr marL="0" lvl="5"/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optional/</a:t>
            </a:r>
          </a:p>
          <a:p>
            <a:pPr marL="0" lvl="5"/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fragment.jar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5"/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类加载机制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类空</a:t>
            </a:r>
            <a:r>
              <a:rPr lang="zh-CN" altLang="en-US" sz="1600" dirty="0"/>
              <a:t>间（</a:t>
            </a:r>
            <a:r>
              <a:rPr lang="en-US" altLang="zh-CN" sz="1600" dirty="0"/>
              <a:t>class space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从该</a:t>
            </a:r>
            <a:r>
              <a:rPr lang="en-US" altLang="zh-CN" sz="1400" dirty="0"/>
              <a:t>bundle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classloader</a:t>
            </a:r>
            <a:r>
              <a:rPr lang="zh-CN" altLang="en-US" sz="1400" dirty="0"/>
              <a:t>可达的类的集合。</a:t>
            </a:r>
            <a:r>
              <a:rPr lang="en-US" altLang="zh-CN" sz="1400" dirty="0"/>
              <a:t> 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由以下几部分组成：</a:t>
            </a:r>
            <a:r>
              <a:rPr lang="en-US" altLang="zh-CN" sz="1400" dirty="0"/>
              <a:t>parent </a:t>
            </a:r>
            <a:r>
              <a:rPr lang="en-US" altLang="zh-CN" sz="1400" dirty="0" err="1"/>
              <a:t>classloader</a:t>
            </a:r>
            <a:r>
              <a:rPr lang="zh-CN" altLang="en-US" sz="1400" dirty="0"/>
              <a:t>，</a:t>
            </a:r>
            <a:r>
              <a:rPr lang="en-US" altLang="zh-CN" sz="1400" dirty="0"/>
              <a:t>Imported packages</a:t>
            </a:r>
            <a:r>
              <a:rPr lang="zh-CN" altLang="en-US" sz="1400" dirty="0"/>
              <a:t>，</a:t>
            </a:r>
            <a:r>
              <a:rPr lang="en-US" altLang="zh-CN" sz="1400" dirty="0"/>
              <a:t>Required bundles</a:t>
            </a:r>
            <a:r>
              <a:rPr lang="zh-CN" altLang="en-US" sz="1400" dirty="0"/>
              <a:t>，</a:t>
            </a:r>
            <a:r>
              <a:rPr lang="en-US" altLang="zh-CN" sz="1400" dirty="0"/>
              <a:t>bundle‘s class path</a:t>
            </a:r>
            <a:r>
              <a:rPr lang="zh-CN" altLang="en-US" sz="1400" dirty="0"/>
              <a:t>，</a:t>
            </a:r>
            <a:r>
              <a:rPr lang="en-US" altLang="zh-CN" sz="1400" dirty="0"/>
              <a:t>Attached fragments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框架必须保证类空</a:t>
            </a:r>
            <a:r>
              <a:rPr lang="zh-CN" altLang="en-US" sz="1400" dirty="0"/>
              <a:t>间的</a:t>
            </a:r>
            <a:r>
              <a:rPr lang="zh-CN" altLang="en-US" sz="1400" dirty="0" smtClean="0"/>
              <a:t>一致性，即：</a:t>
            </a:r>
            <a:r>
              <a:rPr lang="en-US" altLang="zh-CN" sz="1400" dirty="0" smtClean="0"/>
              <a:t> </a:t>
            </a:r>
            <a:r>
              <a:rPr lang="zh-CN" altLang="en-US" sz="1400" dirty="0"/>
              <a:t>同一个类空间中不会包含两个同名的类。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05" y="3212976"/>
            <a:ext cx="4848695" cy="332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4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类加载机制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971" y="1196752"/>
            <a:ext cx="610010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95" y="1052736"/>
            <a:ext cx="5610225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7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/>
              <a:t>Bundle</a:t>
            </a:r>
            <a:r>
              <a:rPr lang="zh-CN" altLang="en-US" sz="1600" dirty="0" smtClean="0"/>
              <a:t>生命周期</a:t>
            </a:r>
            <a:r>
              <a:rPr lang="en-US" b="1" dirty="0" smtClean="0"/>
              <a:t> </a:t>
            </a: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6192688" cy="445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72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激活（启动）</a:t>
            </a:r>
            <a:r>
              <a:rPr lang="en-US" altLang="zh-CN" sz="1600" dirty="0" smtClean="0"/>
              <a:t>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</a:t>
            </a:r>
            <a:r>
              <a:rPr lang="zh-CN" altLang="en-US" sz="1400" dirty="0" smtClean="0"/>
              <a:t>从</a:t>
            </a:r>
            <a:r>
              <a:rPr lang="en-US" altLang="zh-CN" sz="1400" dirty="0" smtClean="0"/>
              <a:t>STARTING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ACTIVE</a:t>
            </a:r>
            <a:r>
              <a:rPr lang="zh-CN" altLang="en-US" sz="1400" dirty="0" smtClean="0"/>
              <a:t>的过程称为激活，激活的过程其实就是创建</a:t>
            </a:r>
            <a:r>
              <a:rPr lang="en-US" altLang="zh-CN" sz="1400" dirty="0" err="1" smtClean="0"/>
              <a:t>BundleActivator</a:t>
            </a:r>
            <a:r>
              <a:rPr lang="zh-CN" altLang="en-US" sz="1400" dirty="0" smtClean="0"/>
              <a:t>对象，并调用其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方法的过程；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通常情况下，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方法用于分配该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所需的资源：线程，注册服务，注册监听器等，而</a:t>
            </a:r>
            <a:r>
              <a:rPr lang="en-US" altLang="zh-CN" sz="1400" dirty="0" smtClean="0"/>
              <a:t>stop</a:t>
            </a:r>
            <a:r>
              <a:rPr lang="zh-CN" altLang="en-US" sz="1400" dirty="0" smtClean="0"/>
              <a:t>方法用于清除这些资源；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需要小心处理</a:t>
            </a:r>
            <a:r>
              <a:rPr lang="en-US" altLang="zh-CN" sz="1400" dirty="0" smtClean="0"/>
              <a:t>sta</a:t>
            </a:r>
            <a:r>
              <a:rPr lang="en-US" altLang="zh-CN" sz="1400" dirty="0"/>
              <a:t>r</a:t>
            </a:r>
            <a:r>
              <a:rPr lang="en-US" altLang="zh-CN" sz="1400" dirty="0" smtClean="0"/>
              <a:t>t</a:t>
            </a:r>
            <a:r>
              <a:rPr lang="zh-CN" altLang="en-US" sz="1400" dirty="0" smtClean="0"/>
              <a:t>方法中抛出的异常，因为如果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方法抛异常，将导致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进入</a:t>
            </a:r>
            <a:r>
              <a:rPr lang="en-US" altLang="zh-CN" sz="1400" dirty="0" smtClean="0"/>
              <a:t>RESOLVED</a:t>
            </a:r>
            <a:r>
              <a:rPr lang="zh-CN" altLang="en-US" sz="1400" dirty="0" smtClean="0"/>
              <a:t>状态，但并不会调用</a:t>
            </a:r>
            <a:r>
              <a:rPr lang="en-US" altLang="zh-CN" sz="1400" dirty="0" smtClean="0"/>
              <a:t>stop</a:t>
            </a:r>
            <a:r>
              <a:rPr lang="zh-CN" altLang="en-US" sz="1400" dirty="0" smtClean="0"/>
              <a:t>方法；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</a:t>
            </a:r>
            <a:r>
              <a:rPr lang="zh-CN" altLang="en-US" sz="1400" dirty="0" smtClean="0"/>
              <a:t>激活之前必须创建</a:t>
            </a:r>
            <a:r>
              <a:rPr lang="en-US" altLang="zh-CN" sz="1400" dirty="0" err="1" smtClean="0"/>
              <a:t>Classloader</a:t>
            </a:r>
            <a:r>
              <a:rPr lang="zh-CN" altLang="en-US" sz="1400" dirty="0" smtClean="0"/>
              <a:t>，当系统有大量的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的时候，有可能会影响系统启动时间和内存的使用；可以通过激活策略或</a:t>
            </a:r>
            <a:r>
              <a:rPr lang="en-US" altLang="zh-CN" sz="1400" dirty="0"/>
              <a:t>Service Component </a:t>
            </a:r>
            <a:r>
              <a:rPr lang="en-US" altLang="zh-CN" sz="1400" dirty="0" smtClean="0"/>
              <a:t>Runtime</a:t>
            </a:r>
            <a:r>
              <a:rPr lang="zh-CN" altLang="en-US" sz="1400" dirty="0" smtClean="0"/>
              <a:t>来解决这个问题。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104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激活策略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由</a:t>
            </a:r>
            <a:r>
              <a:rPr lang="en-US" altLang="zh-CN" sz="1400" dirty="0" smtClean="0"/>
              <a:t>Bundle-</a:t>
            </a:r>
            <a:r>
              <a:rPr lang="en-US" altLang="zh-CN" sz="1400" dirty="0" err="1" smtClean="0"/>
              <a:t>ActivationPolicy</a:t>
            </a:r>
            <a:r>
              <a:rPr lang="zh-CN" altLang="en-US" sz="1400" dirty="0" smtClean="0"/>
              <a:t>头指定，目前只能指定“</a:t>
            </a:r>
            <a:r>
              <a:rPr lang="en-US" altLang="zh-CN" sz="1400" dirty="0" smtClean="0"/>
              <a:t>lazy</a:t>
            </a:r>
            <a:r>
              <a:rPr lang="zh-CN" altLang="en-US" sz="1400" dirty="0" smtClean="0"/>
              <a:t>”；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Lazy activation</a:t>
            </a:r>
            <a:r>
              <a:rPr lang="zh-CN" altLang="en-US" sz="1400" dirty="0" smtClean="0"/>
              <a:t>策略是指直到第一个加载</a:t>
            </a:r>
            <a:r>
              <a:rPr lang="en-US" altLang="zh-CN" sz="1400" dirty="0" smtClean="0"/>
              <a:t>class</a:t>
            </a:r>
            <a:r>
              <a:rPr lang="zh-CN" altLang="en-US" sz="1400" dirty="0" smtClean="0"/>
              <a:t>的请求到来时才激活该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资源的加载，以及被转发到其他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的类加载请求不会导致该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的激活；也可以指定哪些类加载时激活，哪些加载时不激活；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框架必须先加载类，再进行激活；当某个类的加载导致传递激活的情况时，必须先把所有的类先加载完成后，才按照反向的顺序一个个激活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，当所有的激活完成后才返回要加载的类；激活过程中如果抛异常框架将发布</a:t>
            </a:r>
            <a:r>
              <a:rPr lang="en-US" altLang="zh-CN" sz="1400" dirty="0" smtClean="0"/>
              <a:t>Error</a:t>
            </a:r>
            <a:r>
              <a:rPr lang="zh-CN" altLang="en-US" sz="1400" dirty="0" smtClean="0"/>
              <a:t>事件，但不影响类的加载，该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后续也不会再被激活，除非框架重启或显式调用该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方法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2345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3" descr="中间件PPT母版_2009_v2_1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ext Box 7"/>
          <p:cNvSpPr txBox="1">
            <a:spLocks noChangeArrowheads="1"/>
          </p:cNvSpPr>
          <p:nvPr/>
        </p:nvSpPr>
        <p:spPr bwMode="auto">
          <a:xfrm>
            <a:off x="4211638" y="981075"/>
            <a:ext cx="33845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lnSpc>
                <a:spcPct val="150000"/>
              </a:lnSpc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n"/>
            </a:pPr>
            <a:endParaRPr kumimoji="1" lang="en-US" altLang="zh-CN" sz="2400">
              <a:ea typeface="黑体" pitchFamily="2" charset="-122"/>
              <a:cs typeface="Arial" charset="0"/>
            </a:endParaRPr>
          </a:p>
        </p:txBody>
      </p:sp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3429000" y="857250"/>
            <a:ext cx="464343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OSGi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核心框架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OSGi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模块定义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类加载机制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生命周期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>
              <a:lnSpc>
                <a:spcPct val="200000"/>
              </a:lnSpc>
              <a:buClr>
                <a:srgbClr val="FF6600"/>
              </a:buClr>
            </a:pP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自动启动（</a:t>
            </a:r>
            <a:r>
              <a:rPr lang="en-US" altLang="zh-CN" sz="1600" dirty="0" err="1" smtClean="0"/>
              <a:t>autostart</a:t>
            </a:r>
            <a:r>
              <a:rPr lang="zh-CN" altLang="en-US" sz="1600" dirty="0" smtClean="0"/>
              <a:t>）设置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框架必须持久化每个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的自动启动设置，下次框架启动时将根据这些设置来决定是否启动该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这些</a:t>
            </a:r>
            <a:r>
              <a:rPr lang="zh-CN" altLang="en-US" sz="1400" dirty="0" smtClean="0"/>
              <a:t>设置包括以下值：</a:t>
            </a:r>
            <a:endParaRPr lang="en-US" altLang="zh-CN" sz="14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/>
              <a:t>STOPPED</a:t>
            </a:r>
            <a:r>
              <a:rPr lang="zh-CN" altLang="en-US" sz="1200" dirty="0"/>
              <a:t>：该</a:t>
            </a:r>
            <a:r>
              <a:rPr lang="en-US" altLang="zh-CN" sz="1200" dirty="0"/>
              <a:t>Bundle </a:t>
            </a:r>
            <a:r>
              <a:rPr lang="zh-CN" altLang="en-US" sz="1200" dirty="0"/>
              <a:t>不会被启动；</a:t>
            </a:r>
            <a:endParaRPr lang="en-US" altLang="zh-CN" sz="1200" dirty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/>
              <a:t>Started with eager activation</a:t>
            </a:r>
            <a:r>
              <a:rPr lang="zh-CN" altLang="en-US" sz="1200" dirty="0"/>
              <a:t>：自动启动并激活；</a:t>
            </a:r>
            <a:endParaRPr lang="en-US" altLang="zh-CN" sz="1200" dirty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/>
              <a:t>Started with declared activation</a:t>
            </a:r>
            <a:r>
              <a:rPr lang="zh-CN" altLang="en-US" sz="1200" dirty="0"/>
              <a:t>：自动启动，但根据激活策略来决定是否立即激活；</a:t>
            </a:r>
            <a:endParaRPr lang="en-US" altLang="zh-CN" sz="12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这些值由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类的</a:t>
            </a:r>
            <a:r>
              <a:rPr lang="en-US" altLang="zh-CN" sz="1400" dirty="0" smtClean="0"/>
              <a:t>start(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方法控制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该方法的参数含义如下：</a:t>
            </a:r>
            <a:endParaRPr lang="en-US" altLang="zh-CN" sz="14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0</a:t>
            </a:r>
            <a:r>
              <a:rPr lang="zh-CN" altLang="en-US" sz="1200" dirty="0" smtClean="0"/>
              <a:t>：立即启动并激活，同时设置自动启动参数为</a:t>
            </a:r>
            <a:r>
              <a:rPr lang="en-US" altLang="zh-CN" sz="1200" dirty="0"/>
              <a:t>Started with eager </a:t>
            </a:r>
            <a:r>
              <a:rPr lang="en-US" altLang="zh-CN" sz="1200" dirty="0" smtClean="0"/>
              <a:t>activation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START_TRANSIENT</a:t>
            </a:r>
            <a:r>
              <a:rPr lang="zh-CN" altLang="en-US" sz="1200" dirty="0" smtClean="0"/>
              <a:t>：立即启动并激活，但不会修改自动启动参数；</a:t>
            </a:r>
            <a:endParaRPr lang="en-US" altLang="zh-CN" sz="12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START_ACTIVATION_POLICY</a:t>
            </a:r>
            <a:r>
              <a:rPr lang="zh-CN" altLang="en-US" sz="1200" dirty="0" smtClean="0"/>
              <a:t>：使用</a:t>
            </a:r>
            <a:r>
              <a:rPr lang="en-US" altLang="zh-CN" sz="1200" dirty="0" smtClean="0"/>
              <a:t>MANIFEST</a:t>
            </a:r>
            <a:r>
              <a:rPr lang="zh-CN" altLang="en-US" sz="1200" dirty="0" smtClean="0"/>
              <a:t>文件的</a:t>
            </a:r>
            <a:r>
              <a:rPr lang="en-US" altLang="zh-CN" sz="1200" dirty="0" smtClean="0"/>
              <a:t>Bundle-</a:t>
            </a:r>
            <a:r>
              <a:rPr lang="en-US" altLang="zh-CN" sz="1200" dirty="0" err="1" smtClean="0"/>
              <a:t>ActivationPolicy</a:t>
            </a:r>
            <a:r>
              <a:rPr lang="zh-CN" altLang="en-US" sz="1200" dirty="0" smtClean="0"/>
              <a:t>头中指定的策略来启动该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，同时修改自动启动参数为</a:t>
            </a:r>
            <a:r>
              <a:rPr lang="en-US" altLang="zh-CN" sz="1200" dirty="0"/>
              <a:t>Started with declared </a:t>
            </a:r>
            <a:r>
              <a:rPr lang="en-US" altLang="zh-CN" sz="1200" dirty="0" smtClean="0"/>
              <a:t>activation;</a:t>
            </a: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/>
              <a:t>START_ACTIVATION_POLICY | </a:t>
            </a:r>
            <a:r>
              <a:rPr lang="en-US" altLang="zh-CN" sz="1200" dirty="0" smtClean="0"/>
              <a:t>START_TRANSIENT</a:t>
            </a:r>
            <a:r>
              <a:rPr lang="zh-CN" altLang="en-US" sz="1200" dirty="0" smtClean="0"/>
              <a:t>：使用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的激活策略来启动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，但不会修改自动启动参数。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3515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停止</a:t>
            </a:r>
            <a:r>
              <a:rPr lang="en-US" altLang="zh-CN" sz="1600" dirty="0" smtClean="0"/>
              <a:t>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如果该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处于</a:t>
            </a:r>
            <a:r>
              <a:rPr lang="en-US" altLang="zh-CN" sz="1400" dirty="0" smtClean="0"/>
              <a:t>Active</a:t>
            </a:r>
            <a:r>
              <a:rPr lang="zh-CN" altLang="en-US" sz="1400" dirty="0" smtClean="0"/>
              <a:t>状态，则调用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stop</a:t>
            </a:r>
            <a:r>
              <a:rPr lang="zh-CN" altLang="en-US" sz="1400" dirty="0" smtClean="0"/>
              <a:t>方法，并设置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RESOLVED</a:t>
            </a:r>
            <a:r>
              <a:rPr lang="zh-CN" altLang="en-US" sz="1400" dirty="0" smtClean="0"/>
              <a:t>；</a:t>
            </a:r>
            <a:r>
              <a:rPr lang="en-US" sz="1400" dirty="0" smtClean="0"/>
              <a:t> 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Bundle.stop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方法参数取值含义如下：</a:t>
            </a:r>
            <a:endParaRPr lang="en-US" altLang="zh-CN" sz="14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0</a:t>
            </a:r>
            <a:r>
              <a:rPr lang="zh-CN" altLang="en-US" sz="1400" dirty="0" smtClean="0"/>
              <a:t>：去激活该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，并设置自动启动参数为</a:t>
            </a:r>
            <a:r>
              <a:rPr lang="en-US" altLang="zh-CN" sz="1400" dirty="0" smtClean="0"/>
              <a:t>STOPPED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STOP_TRANSIENT</a:t>
            </a:r>
            <a:r>
              <a:rPr lang="zh-CN" altLang="en-US" sz="1400" dirty="0" smtClean="0"/>
              <a:t>：去激活该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去激活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：通过调用</a:t>
            </a:r>
            <a:r>
              <a:rPr lang="en-US" altLang="zh-CN" sz="1400" dirty="0" err="1" smtClean="0"/>
              <a:t>BundleActivator.stop</a:t>
            </a:r>
            <a:r>
              <a:rPr lang="zh-CN" altLang="en-US" sz="1400" dirty="0" smtClean="0"/>
              <a:t>方法来完成；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</a:t>
            </a:r>
            <a:r>
              <a:rPr lang="zh-CN" altLang="en-US" sz="1400" dirty="0" smtClean="0"/>
              <a:t>被停止后它</a:t>
            </a:r>
            <a:r>
              <a:rPr lang="en-US" altLang="zh-CN" sz="1400" dirty="0" smtClean="0"/>
              <a:t>export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package</a:t>
            </a:r>
            <a:r>
              <a:rPr lang="zh-CN" altLang="en-US" sz="1400" dirty="0" smtClean="0"/>
              <a:t>仍然可以被其他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访问，这样的访问是否有无副作用由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的开发人员来保证，如果只</a:t>
            </a:r>
            <a:r>
              <a:rPr lang="en-US" altLang="zh-CN" sz="1400" dirty="0" smtClean="0"/>
              <a:t>export interfaces</a:t>
            </a:r>
            <a:r>
              <a:rPr lang="zh-CN" altLang="en-US" sz="1400" dirty="0" smtClean="0"/>
              <a:t>则可以避免这个问题。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9101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模块生命周期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/>
              <a:t>Update 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Update</a:t>
            </a:r>
            <a:r>
              <a:rPr lang="zh-CN" altLang="en-US" sz="1400" dirty="0" smtClean="0"/>
              <a:t>过程中，将停止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，并重新启动到之前的状态；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Update</a:t>
            </a:r>
            <a:r>
              <a:rPr lang="zh-CN" altLang="en-US" sz="1400" dirty="0" smtClean="0"/>
              <a:t>后，新版本的</a:t>
            </a:r>
            <a:r>
              <a:rPr lang="en-US" altLang="zh-CN" sz="1400" dirty="0" smtClean="0"/>
              <a:t>exports</a:t>
            </a:r>
            <a:r>
              <a:rPr lang="zh-CN" altLang="en-US" sz="1400" dirty="0" smtClean="0"/>
              <a:t>立即可用，如果旧版本的</a:t>
            </a:r>
            <a:r>
              <a:rPr lang="en-US" altLang="zh-CN" sz="1400" dirty="0" smtClean="0"/>
              <a:t>export</a:t>
            </a:r>
            <a:r>
              <a:rPr lang="zh-CN" altLang="en-US" sz="1400" dirty="0" smtClean="0"/>
              <a:t>没有被使用，框架将移除这些</a:t>
            </a:r>
            <a:r>
              <a:rPr lang="en-US" altLang="zh-CN" sz="1400" dirty="0" smtClean="0"/>
              <a:t>export</a:t>
            </a:r>
            <a:r>
              <a:rPr lang="zh-CN" altLang="en-US" sz="1400" dirty="0" smtClean="0"/>
              <a:t>；否则将保留直到该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被</a:t>
            </a:r>
            <a:r>
              <a:rPr lang="en-US" altLang="zh-CN" sz="1400" dirty="0" smtClean="0"/>
              <a:t>refresh</a:t>
            </a:r>
            <a:r>
              <a:rPr lang="zh-CN" altLang="en-US" sz="1400" dirty="0" smtClean="0"/>
              <a:t>或框架重启；</a:t>
            </a:r>
            <a:r>
              <a:rPr lang="en-US" b="1" dirty="0" smtClean="0"/>
              <a:t> 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/>
              <a:t>Uninstall 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框架将移除该</a:t>
            </a:r>
            <a:r>
              <a:rPr lang="en-US" altLang="zh-CN" sz="1400" dirty="0"/>
              <a:t>bundle</a:t>
            </a:r>
            <a:r>
              <a:rPr lang="zh-CN" altLang="en-US" sz="1400" dirty="0"/>
              <a:t>相关的资源，并设置该</a:t>
            </a:r>
            <a:r>
              <a:rPr lang="en-US" altLang="zh-CN" sz="1400" dirty="0"/>
              <a:t>Bundle</a:t>
            </a:r>
            <a:r>
              <a:rPr lang="zh-CN" altLang="en-US" sz="1400" dirty="0"/>
              <a:t>为</a:t>
            </a:r>
            <a:r>
              <a:rPr lang="en-US" altLang="zh-CN" sz="1400" dirty="0"/>
              <a:t>UNINSTALLED</a:t>
            </a:r>
            <a:r>
              <a:rPr lang="zh-CN" altLang="en-US" sz="1400" dirty="0"/>
              <a:t>状态；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该</a:t>
            </a:r>
            <a:r>
              <a:rPr lang="en-US" altLang="zh-CN" sz="1400" dirty="0"/>
              <a:t>bundle</a:t>
            </a:r>
            <a:r>
              <a:rPr lang="zh-CN" altLang="en-US" sz="1400" dirty="0"/>
              <a:t>将会从框架的持久区域内移除；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如果该</a:t>
            </a:r>
            <a:r>
              <a:rPr lang="en-US" altLang="zh-CN" sz="1400" dirty="0"/>
              <a:t>Bundle export</a:t>
            </a:r>
            <a:r>
              <a:rPr lang="zh-CN" altLang="en-US" sz="1400" dirty="0"/>
              <a:t>的</a:t>
            </a:r>
            <a:r>
              <a:rPr lang="en-US" altLang="zh-CN" sz="1400" dirty="0"/>
              <a:t>package</a:t>
            </a:r>
            <a:r>
              <a:rPr lang="zh-CN" altLang="en-US" sz="1400" dirty="0"/>
              <a:t>没有被其他</a:t>
            </a:r>
            <a:r>
              <a:rPr lang="en-US" altLang="zh-CN" sz="1400" dirty="0"/>
              <a:t>bundle</a:t>
            </a:r>
            <a:r>
              <a:rPr lang="zh-CN" altLang="en-US" sz="1400" dirty="0"/>
              <a:t>使用，则将删除这些</a:t>
            </a:r>
            <a:r>
              <a:rPr lang="en-US" altLang="zh-CN" sz="1400" dirty="0"/>
              <a:t>export</a:t>
            </a:r>
            <a:r>
              <a:rPr lang="zh-CN" altLang="en-US" sz="1400" dirty="0"/>
              <a:t>，否则，将必须保留直到</a:t>
            </a:r>
            <a:r>
              <a:rPr lang="en-US" altLang="zh-CN" sz="1400" dirty="0"/>
              <a:t>refresh</a:t>
            </a:r>
            <a:r>
              <a:rPr lang="zh-CN" altLang="en-US" sz="1400" dirty="0"/>
              <a:t>该</a:t>
            </a:r>
            <a:r>
              <a:rPr lang="en-US" altLang="zh-CN" sz="1400" dirty="0"/>
              <a:t>bundle</a:t>
            </a:r>
            <a:r>
              <a:rPr lang="zh-CN" altLang="en-US" sz="1400" dirty="0"/>
              <a:t>或框架重</a:t>
            </a:r>
            <a:r>
              <a:rPr lang="zh-CN" altLang="en-US" sz="1400" dirty="0" smtClean="0"/>
              <a:t>启。</a:t>
            </a:r>
            <a:endParaRPr lang="zh-CN" altLang="en-US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5215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启动框架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启动框架：</a:t>
            </a:r>
            <a:r>
              <a:rPr lang="en-US" b="1" dirty="0" smtClean="0"/>
              <a:t> </a:t>
            </a: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启动时序</a:t>
            </a:r>
            <a:endParaRPr lang="en-US" altLang="zh-CN" sz="1400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276872"/>
            <a:ext cx="6264696" cy="403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8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启动框架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64045" y="436700"/>
            <a:ext cx="9532913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启动样例：</a:t>
            </a:r>
            <a:endParaRPr lang="en-US" altLang="zh-CN" sz="1600" dirty="0" smtClean="0"/>
          </a:p>
          <a:p>
            <a:r>
              <a:rPr lang="en-US" altLang="zh-CN" sz="1400" dirty="0"/>
              <a:t>	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	</a:t>
            </a:r>
            <a:endParaRPr lang="en-US" altLang="zh-CN" sz="1400" dirty="0" smtClean="0"/>
          </a:p>
        </p:txBody>
      </p:sp>
      <p:sp>
        <p:nvSpPr>
          <p:cNvPr id="11" name="Rectangle 4"/>
          <p:cNvSpPr>
            <a:spLocks noGrp="1" noChangeArrowheads="1"/>
          </p:cNvSpPr>
          <p:nvPr/>
        </p:nvSpPr>
        <p:spPr bwMode="auto">
          <a:xfrm>
            <a:off x="1475656" y="1628800"/>
            <a:ext cx="6552728" cy="3888432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3">
              <a:buClr>
                <a:srgbClr val="FF6600"/>
              </a:buClr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3">
              <a:buClr>
                <a:srgbClr val="FF6600"/>
              </a:buClr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void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launch(String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factoryName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, File[] bundles) throws Exception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	Map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 = new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HashMap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	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p.put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("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org.osgi.framework.storage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",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System.getProperty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("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user.home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") +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File.separator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+ "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osgi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");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FrameworkFactory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factory = (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FrameworkFactory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Class.forName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factoryName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).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newInstance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=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factory.newFramework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(p);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framework.init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BundleContext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context =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framework.getBundleContext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for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(File bundle : bundles)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context.installBundle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bundle.toURL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().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toString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framework.start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framework.waitForStop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(0);</a:t>
            </a:r>
          </a:p>
          <a:p>
            <a:pPr lvl="2">
              <a:lnSpc>
                <a:spcPct val="15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</a:p>
          <a:p>
            <a:pPr marL="0" lvl="3">
              <a:buClr>
                <a:srgbClr val="FF6600"/>
              </a:buClr>
            </a:pP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启动框架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启动属性：</a:t>
            </a: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47443"/>
              </p:ext>
            </p:extLst>
          </p:nvPr>
        </p:nvGraphicFramePr>
        <p:xfrm>
          <a:off x="1547665" y="1628800"/>
          <a:ext cx="727280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2664296"/>
                <a:gridCol w="194421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属性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说明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样例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org.osgi.framework.bootdelegation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指定哪些类被父</a:t>
                      </a:r>
                      <a:r>
                        <a:rPr lang="en-US" altLang="zh-CN" sz="1100" b="0" dirty="0" err="1" smtClean="0"/>
                        <a:t>classloader</a:t>
                      </a:r>
                      <a:r>
                        <a:rPr lang="zh-CN" altLang="en-US" sz="1100" b="0" dirty="0" smtClean="0"/>
                        <a:t>加载。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com.sun.*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org.osgi.framework.bsnversion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指定同一个</a:t>
                      </a:r>
                      <a:r>
                        <a:rPr lang="en-US" altLang="zh-CN" sz="1100" b="0" dirty="0" err="1" smtClean="0"/>
                        <a:t>symbolName</a:t>
                      </a:r>
                      <a:r>
                        <a:rPr lang="zh-CN" altLang="en-US" sz="1100" b="0" dirty="0" smtClean="0"/>
                        <a:t>和</a:t>
                      </a:r>
                      <a:r>
                        <a:rPr lang="en-US" altLang="zh-CN" sz="1100" b="0" dirty="0" smtClean="0"/>
                        <a:t>version</a:t>
                      </a:r>
                      <a:r>
                        <a:rPr lang="zh-CN" altLang="en-US" sz="1100" b="0" dirty="0" smtClean="0"/>
                        <a:t>的</a:t>
                      </a:r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能否安装多次。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single/multiple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org.osgi.framework.bundle.parent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指定父</a:t>
                      </a:r>
                      <a:r>
                        <a:rPr lang="en-US" altLang="zh-CN" sz="1100" b="0" dirty="0" err="1" smtClean="0"/>
                        <a:t>classloader</a:t>
                      </a:r>
                      <a:r>
                        <a:rPr lang="zh-CN" altLang="en-US" sz="1100" b="0" dirty="0" smtClean="0"/>
                        <a:t>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boot/app/</a:t>
                      </a:r>
                      <a:r>
                        <a:rPr lang="en-US" altLang="zh-CN" sz="1100" b="0" dirty="0" err="1" smtClean="0"/>
                        <a:t>ext</a:t>
                      </a:r>
                      <a:r>
                        <a:rPr lang="en-US" altLang="zh-CN" sz="1100" b="0" dirty="0" smtClean="0"/>
                        <a:t>/framework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org.osgi.framework.storage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指定框架使用的存储目录。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其他</a:t>
                      </a:r>
                      <a:r>
                        <a:rPr lang="en-US" altLang="zh-CN" sz="11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OSGi</a:t>
                      </a:r>
                      <a:r>
                        <a:rPr lang="zh-CN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规定的属性。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具体实现指定的属性。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8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 dirty="0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启动框架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框架生命周期：</a:t>
            </a: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6469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7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34018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API---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概览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630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核心框架总共包括</a:t>
            </a:r>
            <a:r>
              <a:rPr lang="en-US" altLang="zh-CN" sz="1400" dirty="0" smtClean="0"/>
              <a:t>109</a:t>
            </a:r>
            <a:r>
              <a:rPr lang="zh-CN" altLang="en-US" sz="1400" dirty="0" smtClean="0"/>
              <a:t>个类或接口，主要分为以下几大类：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基础类：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BundleActivator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解析相关类：</a:t>
            </a:r>
            <a:r>
              <a:rPr lang="en-US" altLang="zh-CN" sz="1400" dirty="0" err="1" smtClean="0"/>
              <a:t>BundleWring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BundleWire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BundleRevision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BundleCapablity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BundleRequirement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启动类：</a:t>
            </a:r>
            <a:r>
              <a:rPr lang="en-US" altLang="zh-CN" sz="1400" dirty="0" smtClean="0"/>
              <a:t>Framework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FrameworkFactory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BundleStartLevel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FrameworkStartLevel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服务：</a:t>
            </a:r>
            <a:r>
              <a:rPr lang="en-US" altLang="zh-CN" sz="1400" dirty="0" err="1" smtClean="0"/>
              <a:t>ServiceFactory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ServiceReference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ServiceRegistration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工具类：</a:t>
            </a:r>
            <a:r>
              <a:rPr lang="en-US" altLang="zh-CN" sz="1400" dirty="0"/>
              <a:t>Filter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FrameworkUtil</a:t>
            </a:r>
            <a:r>
              <a:rPr lang="zh-CN" altLang="en-US" sz="1400" dirty="0"/>
              <a:t>，</a:t>
            </a:r>
            <a:r>
              <a:rPr lang="en-US" altLang="zh-CN" sz="1400" dirty="0"/>
              <a:t>Constants</a:t>
            </a:r>
            <a:r>
              <a:rPr lang="zh-CN" altLang="en-US" sz="1400" dirty="0"/>
              <a:t>，</a:t>
            </a:r>
            <a:r>
              <a:rPr lang="en-US" altLang="zh-CN" sz="1400" dirty="0"/>
              <a:t>Version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VersionRange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BundleTracker</a:t>
            </a:r>
            <a:r>
              <a:rPr lang="zh-CN" altLang="en-US" sz="1400" dirty="0"/>
              <a:t>，</a:t>
            </a:r>
            <a:r>
              <a:rPr lang="en-US" altLang="zh-CN" sz="1400" dirty="0" err="1" smtClean="0"/>
              <a:t>ServiceTracker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事件或监听器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Hooks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异常类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权限类</a:t>
            </a: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257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0270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API---Bundle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33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资源访问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访问</a:t>
            </a:r>
            <a:r>
              <a:rPr lang="en-US" altLang="zh-CN" sz="1200" dirty="0" smtClean="0"/>
              <a:t>Class space</a:t>
            </a:r>
            <a:r>
              <a:rPr lang="zh-CN" altLang="en-US" sz="1200" dirty="0" smtClean="0"/>
              <a:t>资源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err="1" smtClean="0"/>
              <a:t>getResource</a:t>
            </a:r>
            <a:r>
              <a:rPr lang="zh-CN" altLang="en-US" sz="1200" dirty="0"/>
              <a:t>方法</a:t>
            </a:r>
            <a:r>
              <a:rPr lang="zh-CN" altLang="en-US" sz="1200" dirty="0" smtClean="0"/>
              <a:t>，</a:t>
            </a:r>
            <a:r>
              <a:rPr lang="en-US" sz="1200" dirty="0" smtClean="0"/>
              <a:t> </a:t>
            </a:r>
            <a:r>
              <a:rPr lang="zh-CN" altLang="en-US" sz="1200" dirty="0" smtClean="0"/>
              <a:t>资源的搜索顺序和类的搜索顺序一致。如果该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没有解析，则先解析，如果解析不成功，则只搜索本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err="1" smtClean="0"/>
              <a:t>classpath</a:t>
            </a:r>
            <a:r>
              <a:rPr lang="zh-CN" altLang="en-US" sz="1200" dirty="0" smtClean="0"/>
              <a:t>（不包含</a:t>
            </a:r>
            <a:r>
              <a:rPr lang="en-US" altLang="zh-CN" sz="1200" dirty="0" smtClean="0"/>
              <a:t>fragment</a:t>
            </a:r>
            <a:r>
              <a:rPr lang="zh-CN" altLang="en-US" sz="1200" dirty="0" smtClean="0"/>
              <a:t>）；</a:t>
            </a:r>
            <a:endParaRPr lang="en-US" altLang="zh-CN" sz="12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访问</a:t>
            </a:r>
            <a:r>
              <a:rPr lang="en-US" altLang="zh-CN" sz="1200" dirty="0" smtClean="0"/>
              <a:t>jar</a:t>
            </a:r>
            <a:r>
              <a:rPr lang="zh-CN" altLang="en-US" sz="1200" dirty="0" smtClean="0"/>
              <a:t>文件：</a:t>
            </a:r>
            <a:r>
              <a:rPr lang="en-US" altLang="zh-CN" sz="1200" dirty="0" err="1" smtClean="0"/>
              <a:t>getEntry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getEntryPath</a:t>
            </a:r>
            <a:r>
              <a:rPr lang="en-US" altLang="zh-CN" sz="1200" dirty="0" err="1"/>
              <a:t>s</a:t>
            </a:r>
            <a:r>
              <a:rPr lang="zh-CN" altLang="en-US" sz="1200" dirty="0" smtClean="0"/>
              <a:t>方法。直接访问该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jar</a:t>
            </a:r>
            <a:r>
              <a:rPr lang="zh-CN" altLang="en-US" sz="1200" dirty="0" smtClean="0"/>
              <a:t>文件，不会导致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被解析；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访问</a:t>
            </a:r>
            <a:r>
              <a:rPr lang="en-US" altLang="zh-CN" sz="1200" dirty="0" smtClean="0"/>
              <a:t>Bundle space</a:t>
            </a:r>
            <a:r>
              <a:rPr lang="zh-CN" altLang="en-US" sz="1200" dirty="0" smtClean="0"/>
              <a:t>资源：</a:t>
            </a:r>
            <a:r>
              <a:rPr lang="en-US" altLang="zh-CN" sz="1200" dirty="0" err="1" smtClean="0"/>
              <a:t>findEntries</a:t>
            </a:r>
            <a:r>
              <a:rPr lang="zh-CN" altLang="en-US" sz="1200" dirty="0" smtClean="0"/>
              <a:t>。搜索本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和其</a:t>
            </a:r>
            <a:r>
              <a:rPr lang="en-US" altLang="zh-CN" sz="1200" dirty="0" smtClean="0"/>
              <a:t>fragment</a:t>
            </a:r>
            <a:r>
              <a:rPr lang="zh-CN" altLang="en-US" sz="1200" dirty="0" smtClean="0"/>
              <a:t>，如果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没有被解析则先解析，如果解析失败则只搜索本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err="1" smtClean="0"/>
              <a:t>classpath</a:t>
            </a:r>
            <a:r>
              <a:rPr lang="zh-CN" altLang="en-US" sz="1200" dirty="0" smtClean="0"/>
              <a:t>（不包含</a:t>
            </a:r>
            <a:r>
              <a:rPr lang="en-US" altLang="zh-CN" sz="1200" dirty="0" smtClean="0"/>
              <a:t>fragment</a:t>
            </a:r>
            <a:r>
              <a:rPr lang="zh-CN" altLang="en-US" sz="1200" dirty="0" smtClean="0"/>
              <a:t>）。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627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526939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API---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BundleContext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对象表示某个具体的</a:t>
            </a:r>
            <a:r>
              <a:rPr lang="en-US" altLang="zh-CN" sz="1400" dirty="0" smtClean="0"/>
              <a:t>Bundle</a:t>
            </a:r>
            <a:r>
              <a:rPr lang="zh-CN" altLang="en-US" sz="1400" dirty="0"/>
              <a:t>在</a:t>
            </a:r>
            <a:r>
              <a:rPr lang="zh-CN" altLang="en-US" sz="1400" dirty="0" smtClean="0"/>
              <a:t>框架内的执行上下文，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相当于框架的代理； 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框架在</a:t>
            </a:r>
            <a:r>
              <a:rPr lang="en-US" altLang="zh-CN" sz="1400" dirty="0" smtClean="0"/>
              <a:t>Bundle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启动过程中创建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，并传递给</a:t>
            </a:r>
            <a:r>
              <a:rPr lang="en-US" altLang="zh-CN" sz="1400" dirty="0" smtClean="0"/>
              <a:t>Activator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方法；每个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都有唯一的一个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对象，该对象不应该传递给其他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；当</a:t>
            </a:r>
            <a:r>
              <a:rPr lang="en-US" altLang="zh-CN" sz="1400" dirty="0" smtClean="0"/>
              <a:t>Activator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stop</a:t>
            </a:r>
            <a:r>
              <a:rPr lang="zh-CN" altLang="en-US" sz="1400" dirty="0" smtClean="0"/>
              <a:t>方法调用完成后，该对象不应该再被使用；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通过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可以：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安装其他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到框架中；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和</a:t>
            </a:r>
            <a:r>
              <a:rPr lang="zh-CN" altLang="en-US" sz="1200" dirty="0" smtClean="0"/>
              <a:t>其他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进行交互；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获得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的私有存储区域；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注册和获取服务；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注册监听器；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9661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0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简介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err="1" smtClean="0"/>
              <a:t>OSGi</a:t>
            </a:r>
            <a:r>
              <a:rPr lang="zh-CN" altLang="en-US" sz="1600" dirty="0" smtClean="0"/>
              <a:t>简介：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OSGi</a:t>
            </a:r>
            <a:r>
              <a:rPr lang="zh-CN" altLang="en-US" sz="1400" dirty="0"/>
              <a:t>联盟成立于</a:t>
            </a:r>
            <a:r>
              <a:rPr lang="en-US" altLang="zh-CN" sz="1400" dirty="0"/>
              <a:t>1999</a:t>
            </a:r>
            <a:r>
              <a:rPr lang="zh-CN" altLang="en-US" sz="1400" dirty="0"/>
              <a:t>年，最开始的目标是管理嵌入式设备；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规范</a:t>
            </a:r>
            <a:r>
              <a:rPr lang="zh-CN" altLang="en-US" sz="1400" dirty="0"/>
              <a:t>的最新版本是</a:t>
            </a:r>
            <a:r>
              <a:rPr lang="en-US" altLang="zh-CN" sz="1400" dirty="0"/>
              <a:t>5.0</a:t>
            </a:r>
            <a:r>
              <a:rPr lang="zh-CN" altLang="en-US" sz="1400" dirty="0"/>
              <a:t>（</a:t>
            </a:r>
            <a:r>
              <a:rPr lang="en-US" altLang="zh-CN" sz="1400" dirty="0"/>
              <a:t>2012</a:t>
            </a:r>
            <a:r>
              <a:rPr lang="zh-CN" altLang="en-US" sz="1400" dirty="0"/>
              <a:t>年</a:t>
            </a:r>
            <a:r>
              <a:rPr lang="en-US" altLang="zh-CN" sz="1400" dirty="0"/>
              <a:t>6</a:t>
            </a:r>
            <a:r>
              <a:rPr lang="zh-CN" altLang="en-US" sz="1400" dirty="0"/>
              <a:t>月发布）；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规范包括三个文档：核心框架，企业级规范，嵌入式应用规范；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核心</a:t>
            </a:r>
            <a:r>
              <a:rPr lang="zh-CN" altLang="en-US" sz="1400" dirty="0" smtClean="0"/>
              <a:t>框架包括模块化</a:t>
            </a:r>
            <a:r>
              <a:rPr lang="zh-CN" altLang="en-US" sz="1400" dirty="0"/>
              <a:t>，安全，服务，扩展，</a:t>
            </a:r>
            <a:r>
              <a:rPr lang="zh-CN" altLang="en-US" sz="1400" dirty="0" smtClean="0"/>
              <a:t>以及相关</a:t>
            </a:r>
            <a:r>
              <a:rPr lang="en-US" altLang="zh-CN" sz="1400" dirty="0" smtClean="0"/>
              <a:t>API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定义</a:t>
            </a:r>
            <a:r>
              <a:rPr lang="zh-CN" altLang="en-US" sz="1600" dirty="0" smtClean="0"/>
              <a:t>；</a:t>
            </a:r>
            <a:endParaRPr lang="zh-CN" altLang="en-US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6426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API---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启动级别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Start </a:t>
            </a:r>
            <a:r>
              <a:rPr lang="en-US" altLang="zh-CN" sz="1400" dirty="0"/>
              <a:t>Level API</a:t>
            </a:r>
            <a:r>
              <a:rPr lang="zh-CN" altLang="en-US" sz="1400" dirty="0"/>
              <a:t>的功能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设置</a:t>
            </a:r>
            <a:r>
              <a:rPr lang="en-US" altLang="zh-CN" sz="1200" dirty="0"/>
              <a:t>Framework</a:t>
            </a:r>
            <a:r>
              <a:rPr lang="zh-CN" altLang="en-US" sz="1200" dirty="0"/>
              <a:t>的初始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；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修改</a:t>
            </a:r>
            <a:r>
              <a:rPr lang="en-US" altLang="zh-CN" sz="1200" dirty="0"/>
              <a:t>Framework</a:t>
            </a:r>
            <a:r>
              <a:rPr lang="zh-CN" altLang="en-US" sz="1200" dirty="0"/>
              <a:t>的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；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设置</a:t>
            </a:r>
            <a:r>
              <a:rPr lang="en-US" altLang="zh-CN" sz="1200" dirty="0"/>
              <a:t>Bundle</a:t>
            </a:r>
            <a:r>
              <a:rPr lang="zh-CN" altLang="en-US" sz="1200" dirty="0"/>
              <a:t>的初始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；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修改</a:t>
            </a:r>
            <a:r>
              <a:rPr lang="en-US" altLang="zh-CN" sz="1200" dirty="0"/>
              <a:t>Bundle</a:t>
            </a:r>
            <a:r>
              <a:rPr lang="zh-CN" altLang="en-US" sz="1200" dirty="0"/>
              <a:t>的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；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Bundle Start Level:</a:t>
            </a:r>
            <a:r>
              <a:rPr lang="zh-CN" altLang="en-US" sz="1400" dirty="0"/>
              <a:t>用于控制</a:t>
            </a:r>
            <a:r>
              <a:rPr lang="en-US" altLang="zh-CN" sz="1400" dirty="0"/>
              <a:t>Bundle</a:t>
            </a:r>
            <a:r>
              <a:rPr lang="zh-CN" altLang="en-US" sz="1400" dirty="0"/>
              <a:t>的启动顺序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Framework  Start Level</a:t>
            </a:r>
            <a:r>
              <a:rPr lang="zh-CN" altLang="en-US" sz="1400" dirty="0"/>
              <a:t>：设置框架的启动级别，只有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大于</a:t>
            </a:r>
            <a:r>
              <a:rPr lang="en-US" altLang="zh-CN" sz="1400" dirty="0"/>
              <a:t>Framework</a:t>
            </a:r>
            <a:r>
              <a:rPr lang="zh-CN" altLang="en-US" sz="1400" dirty="0"/>
              <a:t>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的</a:t>
            </a:r>
            <a:r>
              <a:rPr lang="en-US" altLang="zh-CN" sz="1400" dirty="0"/>
              <a:t>Bundle</a:t>
            </a:r>
            <a:r>
              <a:rPr lang="zh-CN" altLang="en-US" sz="1400" dirty="0"/>
              <a:t>才会被启动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使用</a:t>
            </a:r>
            <a:r>
              <a:rPr lang="zh-CN" altLang="en-US" sz="1400" dirty="0" smtClean="0"/>
              <a:t>场景</a:t>
            </a:r>
            <a:r>
              <a:rPr lang="zh-CN" altLang="en-US" sz="1400" dirty="0"/>
              <a:t>：</a:t>
            </a:r>
            <a:r>
              <a:rPr lang="zh-CN" altLang="en-US" sz="1200" dirty="0" smtClean="0"/>
              <a:t>安全模式，</a:t>
            </a:r>
            <a:r>
              <a:rPr lang="en-US" altLang="zh-CN" sz="1200" dirty="0" smtClean="0"/>
              <a:t>Splash Screen</a:t>
            </a:r>
            <a:r>
              <a:rPr lang="zh-CN" altLang="en-US" sz="1200" dirty="0" smtClean="0"/>
              <a:t>，设置</a:t>
            </a:r>
            <a:r>
              <a:rPr lang="en-US" altLang="zh-CN" sz="1200" dirty="0"/>
              <a:t>Bundle</a:t>
            </a:r>
            <a:r>
              <a:rPr lang="zh-CN" altLang="en-US" sz="1200" dirty="0"/>
              <a:t>之间的顺序启动依赖</a:t>
            </a:r>
            <a:r>
              <a:rPr lang="zh-CN" altLang="en-US" sz="1200" dirty="0" smtClean="0"/>
              <a:t>关系，高</a:t>
            </a:r>
            <a:r>
              <a:rPr lang="zh-CN" altLang="en-US" sz="1200" dirty="0"/>
              <a:t>优先级的</a:t>
            </a:r>
            <a:r>
              <a:rPr lang="en-US" altLang="zh-CN" sz="1200" dirty="0" smtClean="0"/>
              <a:t>Bundle</a:t>
            </a:r>
            <a:endParaRPr lang="en-US" altLang="zh-CN" sz="12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Start Level API</a:t>
            </a:r>
            <a:r>
              <a:rPr lang="zh-CN" altLang="en-US" sz="1400" dirty="0"/>
              <a:t>不应该被用作满足</a:t>
            </a:r>
            <a:r>
              <a:rPr lang="en-US" altLang="zh-CN" sz="1400" dirty="0"/>
              <a:t>Bundle</a:t>
            </a:r>
            <a:r>
              <a:rPr lang="zh-CN" altLang="en-US" sz="1400" dirty="0"/>
              <a:t>之间的依赖，因为依赖的</a:t>
            </a:r>
            <a:r>
              <a:rPr lang="en-US" altLang="zh-CN" sz="1400" dirty="0"/>
              <a:t>Bundle</a:t>
            </a:r>
            <a:r>
              <a:rPr lang="zh-CN" altLang="en-US" sz="1400" dirty="0"/>
              <a:t>随时可能会被</a:t>
            </a:r>
            <a:r>
              <a:rPr lang="en-US" altLang="zh-CN" sz="1400" dirty="0"/>
              <a:t>stop/update/uninstall</a:t>
            </a:r>
            <a:r>
              <a:rPr lang="zh-CN" altLang="en-US" sz="1400" dirty="0"/>
              <a:t>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1322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7099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---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启动级别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667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0</a:t>
            </a:r>
            <a:r>
              <a:rPr lang="zh-CN" altLang="en-US" sz="1400" dirty="0"/>
              <a:t>启动级别：表示</a:t>
            </a:r>
            <a:r>
              <a:rPr lang="en-US" altLang="zh-CN" sz="1400" dirty="0"/>
              <a:t>Framework</a:t>
            </a:r>
            <a:r>
              <a:rPr lang="zh-CN" altLang="en-US" sz="1400" dirty="0"/>
              <a:t>处于要么还没有启动或已经停止的状态，在该状态下，没有</a:t>
            </a:r>
            <a:r>
              <a:rPr lang="en-US" altLang="zh-CN" sz="1400" dirty="0"/>
              <a:t>Bundle</a:t>
            </a:r>
            <a:r>
              <a:rPr lang="zh-CN" altLang="en-US" sz="1400" dirty="0"/>
              <a:t>处于运行状态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被</a:t>
            </a:r>
            <a:r>
              <a:rPr lang="zh-CN" altLang="en-US" sz="1400" dirty="0"/>
              <a:t>安装成功后的</a:t>
            </a:r>
            <a:r>
              <a:rPr lang="en-US" altLang="zh-CN" sz="1400" dirty="0"/>
              <a:t>Bundle</a:t>
            </a:r>
            <a:r>
              <a:rPr lang="zh-CN" altLang="en-US" sz="1400" dirty="0"/>
              <a:t>拥有一个初始的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，这个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的值是从</a:t>
            </a:r>
            <a:r>
              <a:rPr lang="en-US" altLang="zh-CN" sz="1400" dirty="0"/>
              <a:t>Framework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getInitialBundleStartLevel</a:t>
            </a:r>
            <a:r>
              <a:rPr lang="en-US" altLang="zh-CN" sz="1400" dirty="0"/>
              <a:t>()</a:t>
            </a:r>
            <a:r>
              <a:rPr lang="zh-CN" altLang="en-US" sz="1400" dirty="0"/>
              <a:t>方法返回的，可以通过</a:t>
            </a:r>
            <a:r>
              <a:rPr lang="en-US" altLang="zh-CN" sz="1400" dirty="0" err="1"/>
              <a:t>setInitialBundleStartLevel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)</a:t>
            </a:r>
            <a:r>
              <a:rPr lang="zh-CN" altLang="en-US" sz="1400" dirty="0"/>
              <a:t>来修改该值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可以</a:t>
            </a:r>
            <a:r>
              <a:rPr lang="zh-CN" altLang="en-US" sz="1400" dirty="0"/>
              <a:t>通过</a:t>
            </a:r>
            <a:r>
              <a:rPr lang="en-US" altLang="zh-CN" sz="1400" dirty="0" err="1"/>
              <a:t>setStartLevel</a:t>
            </a:r>
            <a:r>
              <a:rPr lang="zh-CN" altLang="en-US" sz="1400" dirty="0"/>
              <a:t>来修改</a:t>
            </a:r>
            <a:r>
              <a:rPr lang="en-US" altLang="zh-CN" sz="1400" dirty="0"/>
              <a:t>Framework</a:t>
            </a:r>
            <a:r>
              <a:rPr lang="zh-CN" altLang="en-US" sz="1400" dirty="0"/>
              <a:t>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，这会导致</a:t>
            </a:r>
            <a:r>
              <a:rPr lang="en-US" altLang="zh-CN" sz="1400" dirty="0"/>
              <a:t>Framework</a:t>
            </a:r>
            <a:r>
              <a:rPr lang="zh-CN" altLang="en-US" sz="1400" dirty="0"/>
              <a:t>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逐一的递增或递减，在这个过程中，将启动或停止相关的</a:t>
            </a:r>
            <a:r>
              <a:rPr lang="en-US" altLang="zh-CN" sz="1400" dirty="0"/>
              <a:t>Bundle</a:t>
            </a:r>
            <a:r>
              <a:rPr lang="zh-CN" altLang="en-US" sz="1400" dirty="0"/>
              <a:t>；</a:t>
            </a:r>
            <a:r>
              <a:rPr lang="en-US" altLang="zh-CN" sz="1400" dirty="0" err="1"/>
              <a:t>Framwork</a:t>
            </a:r>
            <a:r>
              <a:rPr lang="zh-CN" altLang="en-US" sz="1400" dirty="0"/>
              <a:t>只有将某一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级别的</a:t>
            </a:r>
            <a:r>
              <a:rPr lang="en-US" altLang="zh-CN" sz="1400" dirty="0"/>
              <a:t>Bundle</a:t>
            </a:r>
            <a:r>
              <a:rPr lang="zh-CN" altLang="en-US" sz="1400" dirty="0"/>
              <a:t>全部启动或停止完后，才会递增或递减到下一个级别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</a:t>
            </a:r>
            <a:r>
              <a:rPr lang="zh-CN" altLang="en-US" sz="1400" dirty="0"/>
              <a:t>启动过程中</a:t>
            </a:r>
            <a:r>
              <a:rPr lang="en-US" altLang="zh-CN" sz="1400" dirty="0"/>
              <a:t>Framework</a:t>
            </a:r>
            <a:r>
              <a:rPr lang="zh-CN" altLang="en-US" sz="1400" dirty="0"/>
              <a:t>会先设置</a:t>
            </a:r>
            <a:r>
              <a:rPr lang="en-US" altLang="zh-CN" sz="1400" dirty="0"/>
              <a:t>Active Start Level</a:t>
            </a:r>
            <a:r>
              <a:rPr lang="zh-CN" altLang="en-US" sz="1400" dirty="0"/>
              <a:t>为</a:t>
            </a:r>
            <a:r>
              <a:rPr lang="en-US" altLang="zh-CN" sz="1400" dirty="0"/>
              <a:t>0</a:t>
            </a:r>
            <a:r>
              <a:rPr lang="zh-CN" altLang="en-US" sz="1400" dirty="0"/>
              <a:t>，然后设置为初始启动级别，初始启动级别可以通过</a:t>
            </a:r>
            <a:r>
              <a:rPr lang="en-US" altLang="zh-CN" sz="1400" dirty="0"/>
              <a:t>start</a:t>
            </a:r>
            <a:r>
              <a:rPr lang="zh-CN" altLang="en-US" sz="1400" dirty="0"/>
              <a:t>方法或其他方式指定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</a:t>
            </a:r>
            <a:r>
              <a:rPr lang="en-US" altLang="zh-CN" sz="1400" dirty="0" err="1"/>
              <a:t>BundleActivator</a:t>
            </a:r>
            <a:r>
              <a:rPr lang="zh-CN" altLang="en-US" sz="1400" dirty="0"/>
              <a:t>的</a:t>
            </a:r>
            <a:r>
              <a:rPr lang="en-US" altLang="zh-CN" sz="1400" dirty="0"/>
              <a:t>start</a:t>
            </a:r>
            <a:r>
              <a:rPr lang="zh-CN" altLang="en-US" sz="1400" dirty="0"/>
              <a:t>或</a:t>
            </a:r>
            <a:r>
              <a:rPr lang="en-US" altLang="zh-CN" sz="1400" dirty="0"/>
              <a:t>stop</a:t>
            </a:r>
            <a:r>
              <a:rPr lang="zh-CN" altLang="en-US" sz="1400" dirty="0"/>
              <a:t>方法中抛出的异常根据调用的机制有不同的处理方式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如果</a:t>
            </a:r>
            <a:r>
              <a:rPr lang="zh-CN" altLang="en-US" sz="1200" dirty="0"/>
              <a:t>是由于修改了</a:t>
            </a:r>
            <a:r>
              <a:rPr lang="en-US" altLang="zh-CN" sz="1200" dirty="0"/>
              <a:t>Framework</a:t>
            </a:r>
            <a:r>
              <a:rPr lang="zh-CN" altLang="en-US" sz="1200" dirty="0"/>
              <a:t>或</a:t>
            </a:r>
            <a:r>
              <a:rPr lang="en-US" altLang="zh-CN" sz="1200" dirty="0"/>
              <a:t>Bundle</a:t>
            </a:r>
            <a:r>
              <a:rPr lang="zh-CN" altLang="en-US" sz="1200" dirty="0"/>
              <a:t>的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导致的启动或停止，则抛出的</a:t>
            </a:r>
            <a:r>
              <a:rPr lang="zh-CN" altLang="en-US" sz="1200" dirty="0" smtClean="0"/>
              <a:t>异常被</a:t>
            </a:r>
            <a:r>
              <a:rPr lang="zh-CN" altLang="en-US" sz="1200" dirty="0"/>
              <a:t>框架作为一个</a:t>
            </a:r>
            <a:r>
              <a:rPr lang="en-US" altLang="zh-CN" sz="1200" dirty="0"/>
              <a:t>Error</a:t>
            </a:r>
            <a:r>
              <a:rPr lang="zh-CN" altLang="en-US" sz="1200" dirty="0"/>
              <a:t>广播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否则</a:t>
            </a:r>
            <a:r>
              <a:rPr lang="zh-CN" altLang="en-US" sz="1200" dirty="0"/>
              <a:t>该异常将直接返回给调用</a:t>
            </a:r>
            <a:r>
              <a:rPr lang="zh-CN" altLang="en-US" sz="1200" dirty="0" smtClean="0"/>
              <a:t>者；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8907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7099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---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启动级别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System Bundle</a:t>
            </a:r>
            <a:r>
              <a:rPr lang="zh-CN" altLang="en-US" sz="1400" dirty="0"/>
              <a:t>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恒定为</a:t>
            </a:r>
            <a:r>
              <a:rPr lang="en-US" altLang="zh-CN" sz="1400" dirty="0"/>
              <a:t>0</a:t>
            </a:r>
            <a:r>
              <a:rPr lang="zh-CN" altLang="en-US" sz="1400" dirty="0"/>
              <a:t>，不能被改变。</a:t>
            </a:r>
            <a:endParaRPr lang="en-US" altLang="zh-CN" sz="14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如果一个</a:t>
            </a:r>
            <a:r>
              <a:rPr lang="en-US" altLang="zh-CN" sz="1400" dirty="0"/>
              <a:t>Bundle</a:t>
            </a:r>
            <a:r>
              <a:rPr lang="zh-CN" altLang="en-US" sz="1400" dirty="0"/>
              <a:t>的持久启动状态被标识为</a:t>
            </a:r>
            <a:r>
              <a:rPr lang="en-US" altLang="zh-CN" sz="1400" dirty="0"/>
              <a:t>STOPPED</a:t>
            </a:r>
            <a:r>
              <a:rPr lang="zh-CN" altLang="en-US" sz="1400" dirty="0"/>
              <a:t>，则不管它的</a:t>
            </a:r>
            <a:r>
              <a:rPr lang="en-US" altLang="zh-CN" sz="1400" dirty="0"/>
              <a:t>START LEVEL</a:t>
            </a:r>
            <a:r>
              <a:rPr lang="zh-CN" altLang="en-US" sz="1400" dirty="0"/>
              <a:t>是多少都不会被启动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使用场景</a:t>
            </a:r>
            <a:r>
              <a:rPr lang="zh-CN" altLang="en-US" sz="1400" dirty="0"/>
              <a:t>：安全</a:t>
            </a:r>
            <a:r>
              <a:rPr lang="zh-CN" altLang="en-US" sz="1400" dirty="0" smtClean="0"/>
              <a:t>模式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目的：类似于</a:t>
            </a:r>
            <a:r>
              <a:rPr lang="en-US" altLang="zh-CN" sz="1200" dirty="0" smtClean="0"/>
              <a:t>windows</a:t>
            </a:r>
            <a:r>
              <a:rPr lang="zh-CN" altLang="en-US" sz="1200" dirty="0" smtClean="0"/>
              <a:t>系统的安全模式，用于诊断系统故障；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将受信任的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Start Level</a:t>
            </a:r>
            <a:r>
              <a:rPr lang="zh-CN" altLang="en-US" sz="1200" dirty="0" smtClean="0"/>
              <a:t>设置为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，管理</a:t>
            </a:r>
            <a:r>
              <a:rPr lang="en-US" altLang="zh-CN" sz="1200" dirty="0" smtClean="0"/>
              <a:t>Agent Bundle</a:t>
            </a:r>
            <a:r>
              <a:rPr lang="zh-CN" altLang="en-US" sz="1200" dirty="0" smtClean="0"/>
              <a:t>设置成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，其他不受信任或第三方的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Start Level</a:t>
            </a:r>
            <a:r>
              <a:rPr lang="zh-CN" altLang="en-US" sz="1200" dirty="0" smtClean="0"/>
              <a:t>大于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系统启动时将先启动受信任的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，然后是管理</a:t>
            </a:r>
            <a:r>
              <a:rPr lang="en-US" altLang="zh-CN" sz="1200" dirty="0" smtClean="0"/>
              <a:t>Agent</a:t>
            </a:r>
            <a:r>
              <a:rPr lang="zh-CN" altLang="en-US" sz="1200" dirty="0" smtClean="0"/>
              <a:t>；当管理</a:t>
            </a:r>
            <a:r>
              <a:rPr lang="en-US" altLang="zh-CN" sz="1200" dirty="0" smtClean="0"/>
              <a:t>agent</a:t>
            </a:r>
            <a:r>
              <a:rPr lang="zh-CN" altLang="en-US" sz="1200" dirty="0" smtClean="0"/>
              <a:t>启动后，它会先收集不受信任的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，并根据他们的持久启动状态决定是否启动它们，同时记录每个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的启动状态（是否启动成功）并持久化；当系统重启时，管理</a:t>
            </a:r>
            <a:r>
              <a:rPr lang="en-US" altLang="zh-CN" sz="1200" dirty="0" smtClean="0"/>
              <a:t>Agent</a:t>
            </a:r>
            <a:r>
              <a:rPr lang="zh-CN" altLang="en-US" sz="1200" dirty="0" smtClean="0"/>
              <a:t>会先查看记录的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启动状态，如果某个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的持久启动状态为</a:t>
            </a:r>
            <a:r>
              <a:rPr lang="en-US" altLang="zh-CN" sz="1200" dirty="0" smtClean="0"/>
              <a:t>START</a:t>
            </a:r>
            <a:r>
              <a:rPr lang="zh-CN" altLang="en-US" sz="1200" dirty="0" smtClean="0"/>
              <a:t>但上次启动失败了，将不会再启动这个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8223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7099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---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启动级别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使用场景</a:t>
            </a:r>
            <a:r>
              <a:rPr lang="en-US" altLang="zh-CN" sz="1400" dirty="0"/>
              <a:t> </a:t>
            </a:r>
            <a:r>
              <a:rPr lang="zh-CN" altLang="en-US" sz="1400" dirty="0" smtClean="0"/>
              <a:t>：</a:t>
            </a:r>
            <a:r>
              <a:rPr lang="en-US" sz="1400" dirty="0" smtClean="0"/>
              <a:t> </a:t>
            </a:r>
            <a:r>
              <a:rPr lang="en-US" altLang="zh-CN" sz="1400" dirty="0" smtClean="0"/>
              <a:t>Splash </a:t>
            </a:r>
            <a:r>
              <a:rPr lang="en-US" altLang="zh-CN" sz="1400" dirty="0"/>
              <a:t>Screen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设置</a:t>
            </a:r>
            <a:r>
              <a:rPr lang="zh-CN" altLang="en-US" sz="1200" dirty="0"/>
              <a:t>提供</a:t>
            </a:r>
            <a:r>
              <a:rPr lang="en-US" altLang="zh-CN" sz="1200" dirty="0"/>
              <a:t>Splash Screen</a:t>
            </a:r>
            <a:r>
              <a:rPr lang="zh-CN" altLang="en-US" sz="1200" dirty="0"/>
              <a:t>的</a:t>
            </a:r>
            <a:r>
              <a:rPr lang="en-US" altLang="zh-CN" sz="1200" dirty="0"/>
              <a:t>Bundle</a:t>
            </a:r>
            <a:r>
              <a:rPr lang="zh-CN" altLang="en-US" sz="1200" dirty="0"/>
              <a:t>的</a:t>
            </a:r>
            <a:r>
              <a:rPr lang="en-US" altLang="zh-CN" sz="1200" dirty="0"/>
              <a:t>Start Level</a:t>
            </a:r>
            <a:r>
              <a:rPr lang="zh-CN" altLang="en-US" sz="1200" dirty="0"/>
              <a:t>为</a:t>
            </a:r>
            <a:r>
              <a:rPr lang="en-US" altLang="zh-CN" sz="1200" dirty="0"/>
              <a:t>1</a:t>
            </a:r>
            <a:r>
              <a:rPr lang="zh-CN" altLang="en-US" sz="1200" dirty="0"/>
              <a:t>，其他</a:t>
            </a:r>
            <a:r>
              <a:rPr lang="en-US" altLang="zh-CN" sz="1200" dirty="0"/>
              <a:t>Bundle</a:t>
            </a:r>
            <a:r>
              <a:rPr lang="zh-CN" altLang="en-US" sz="1200" dirty="0"/>
              <a:t>为</a:t>
            </a:r>
            <a:r>
              <a:rPr lang="en-US" altLang="zh-CN" sz="1200" dirty="0"/>
              <a:t>2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Screen Bundle</a:t>
            </a:r>
            <a:r>
              <a:rPr lang="zh-CN" altLang="en-US" sz="1200" dirty="0" smtClean="0"/>
              <a:t>的代码示例如下：</a:t>
            </a:r>
            <a:endParaRPr lang="en-US" altLang="zh-CN" sz="1200" dirty="0" smtClean="0">
              <a:solidFill>
                <a:srgbClr val="0099FF"/>
              </a:solidFill>
            </a:endParaRP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sp>
        <p:nvSpPr>
          <p:cNvPr id="11" name="Rectangle 4"/>
          <p:cNvSpPr>
            <a:spLocks noGrp="1" noChangeArrowheads="1"/>
          </p:cNvSpPr>
          <p:nvPr/>
        </p:nvSpPr>
        <p:spPr bwMode="auto">
          <a:xfrm>
            <a:off x="1547664" y="2348880"/>
            <a:ext cx="6048672" cy="3456384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class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SplashScreen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implements 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BundleActivator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,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FrameworkListener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3">
              <a:buClr>
                <a:srgbClr val="FF6600"/>
              </a:buClr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{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 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public 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void start(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BundleContext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context)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</a:p>
          <a:p>
            <a:pPr marL="0" lvl="3">
              <a:buClr>
                <a:srgbClr val="FF6600"/>
              </a:buClr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context.addFrameworkListener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 this );</a:t>
            </a:r>
          </a:p>
          <a:p>
            <a:pPr lvl="4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 =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createSplash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4">
              <a:lnSpc>
                <a:spcPct val="90000"/>
              </a:lnSpc>
            </a:pP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screen.open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marL="0" lvl="4">
              <a:lnSpc>
                <a:spcPct val="9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}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void stop(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BundleContext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context)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lang="en-US" altLang="zh-CN" sz="1100" dirty="0" err="1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screen.close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</a:p>
          <a:p>
            <a:pPr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public void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frameworkEvent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FrameworkEvent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event ) </a:t>
            </a: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{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3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if (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event.getType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 ==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FrameworkEvent.STARTED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)</a:t>
            </a:r>
          </a:p>
          <a:p>
            <a:pPr lvl="3">
              <a:lnSpc>
                <a:spcPct val="90000"/>
              </a:lnSpc>
            </a:pP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screen.close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();</a:t>
            </a:r>
          </a:p>
          <a:p>
            <a:pPr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</a:p>
          <a:p>
            <a:pPr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Screen </a:t>
            </a:r>
            <a:r>
              <a:rPr lang="en-US" altLang="zh-CN" sz="11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createSplash</a:t>
            </a: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() { ...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</a:p>
          <a:p>
            <a:pPr marL="0" lvl="2">
              <a:lnSpc>
                <a:spcPct val="90000"/>
              </a:lnSpc>
            </a:pPr>
            <a:r>
              <a:rPr lang="en-US" altLang="zh-CN" sz="11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en-US" altLang="zh-CN" sz="1100" dirty="0" smtClean="0">
                <a:solidFill>
                  <a:srgbClr val="0722E7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}</a:t>
            </a:r>
            <a:endParaRPr lang="en-US" altLang="zh-CN" sz="1100" dirty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lvl="3">
              <a:buClr>
                <a:srgbClr val="FF6600"/>
              </a:buClr>
            </a:pPr>
            <a:endParaRPr lang="en-US" altLang="zh-CN" sz="1100" dirty="0" smtClean="0">
              <a:solidFill>
                <a:srgbClr val="0722E7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59070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API---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Bundle Wiring API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772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Bundle Revision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描述</a:t>
            </a:r>
            <a:r>
              <a:rPr lang="zh-CN" altLang="en-US" sz="1200" dirty="0"/>
              <a:t>一次安装或更新的资源（例如</a:t>
            </a:r>
            <a:r>
              <a:rPr lang="en-US" altLang="zh-CN" sz="1200" dirty="0"/>
              <a:t>class</a:t>
            </a:r>
            <a:r>
              <a:rPr lang="zh-CN" altLang="en-US" sz="1200" dirty="0"/>
              <a:t>）容器（例如</a:t>
            </a:r>
            <a:r>
              <a:rPr lang="en-US" altLang="zh-CN" sz="1200" dirty="0"/>
              <a:t>jar</a:t>
            </a:r>
            <a:r>
              <a:rPr lang="zh-CN" altLang="en-US" sz="1200" dirty="0"/>
              <a:t>文件，文件目录等）。每一更新都将创建一个</a:t>
            </a:r>
            <a:r>
              <a:rPr lang="en-US" altLang="zh-CN" sz="1200" dirty="0" err="1"/>
              <a:t>BunleRevision</a:t>
            </a:r>
            <a:r>
              <a:rPr lang="zh-CN" altLang="en-US" sz="1200" dirty="0"/>
              <a:t>对象，</a:t>
            </a:r>
            <a:r>
              <a:rPr lang="en-US" altLang="zh-CN" sz="1200" dirty="0"/>
              <a:t>Bundle</a:t>
            </a:r>
            <a:r>
              <a:rPr lang="zh-CN" altLang="en-US" sz="1200" dirty="0"/>
              <a:t>的卸载将导致该</a:t>
            </a:r>
            <a:r>
              <a:rPr lang="en-US" altLang="zh-CN" sz="1200" dirty="0"/>
              <a:t>Bundle</a:t>
            </a:r>
            <a:r>
              <a:rPr lang="zh-CN" altLang="en-US" sz="1200" dirty="0"/>
              <a:t>所有的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被删除。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模仿了</a:t>
            </a:r>
            <a:r>
              <a:rPr lang="en-US" altLang="zh-CN" sz="1200" dirty="0"/>
              <a:t>Resource</a:t>
            </a:r>
            <a:r>
              <a:rPr lang="zh-CN" altLang="en-US" sz="1200" dirty="0"/>
              <a:t>（例如</a:t>
            </a:r>
            <a:r>
              <a:rPr lang="en-US" altLang="zh-CN" sz="1200" dirty="0"/>
              <a:t>Bundle</a:t>
            </a:r>
            <a:r>
              <a:rPr lang="zh-CN" altLang="en-US" sz="1200" dirty="0"/>
              <a:t>）的功能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Bundle </a:t>
            </a:r>
            <a:r>
              <a:rPr lang="en-US" altLang="zh-CN" sz="1400" dirty="0" smtClean="0"/>
              <a:t>Wiring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当</a:t>
            </a:r>
            <a:r>
              <a:rPr lang="zh-CN" altLang="en-US" sz="1200" dirty="0"/>
              <a:t>一个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被解析的时候，都会创建一个</a:t>
            </a:r>
            <a:r>
              <a:rPr lang="en-US" altLang="zh-CN" sz="1200" dirty="0"/>
              <a:t>Wiring</a:t>
            </a:r>
            <a:r>
              <a:rPr lang="zh-CN" altLang="en-US" sz="1200" dirty="0"/>
              <a:t>对象，该对象表示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对象的运行时状态。该对象持有一些到其他</a:t>
            </a:r>
            <a:r>
              <a:rPr lang="en-US" altLang="zh-CN" sz="1200" dirty="0"/>
              <a:t>Wiring</a:t>
            </a:r>
            <a:r>
              <a:rPr lang="zh-CN" altLang="en-US" sz="1200" dirty="0"/>
              <a:t>对象的连线（由</a:t>
            </a:r>
            <a:r>
              <a:rPr lang="en-US" altLang="zh-CN" sz="1200" dirty="0"/>
              <a:t>Wire</a:t>
            </a:r>
            <a:r>
              <a:rPr lang="zh-CN" altLang="en-US" sz="1200" dirty="0"/>
              <a:t>对象表示）。该对象用于框架控制类的加载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Bundle </a:t>
            </a:r>
            <a:r>
              <a:rPr lang="en-US" altLang="zh-CN" sz="1400" dirty="0" smtClean="0"/>
              <a:t>Wire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表示</a:t>
            </a:r>
            <a:r>
              <a:rPr lang="zh-CN" altLang="en-US" sz="1200" dirty="0"/>
              <a:t>一个</a:t>
            </a:r>
            <a:r>
              <a:rPr lang="en-US" altLang="zh-CN" sz="1200" dirty="0"/>
              <a:t>Requirement</a:t>
            </a:r>
            <a:r>
              <a:rPr lang="zh-CN" altLang="en-US" sz="1200" dirty="0"/>
              <a:t>和对应</a:t>
            </a:r>
            <a:r>
              <a:rPr lang="en-US" altLang="zh-CN" sz="1200" dirty="0"/>
              <a:t>Capability</a:t>
            </a:r>
            <a:r>
              <a:rPr lang="zh-CN" altLang="en-US" sz="1200" dirty="0"/>
              <a:t>之间的连线。里面包含对应的</a:t>
            </a:r>
            <a:r>
              <a:rPr lang="en-US" altLang="zh-CN" sz="1200" dirty="0"/>
              <a:t>requirement provider Wiring</a:t>
            </a:r>
            <a:r>
              <a:rPr lang="zh-CN" altLang="en-US" sz="1200" dirty="0"/>
              <a:t>对象和</a:t>
            </a:r>
            <a:r>
              <a:rPr lang="en-US" altLang="zh-CN" sz="1200" dirty="0"/>
              <a:t>capability provider Wiring</a:t>
            </a:r>
            <a:r>
              <a:rPr lang="zh-CN" altLang="en-US" sz="1200" dirty="0"/>
              <a:t>对象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Framework </a:t>
            </a:r>
            <a:r>
              <a:rPr lang="en-US" altLang="zh-CN" sz="1400" dirty="0" smtClean="0"/>
              <a:t>Wiring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提供</a:t>
            </a:r>
            <a:r>
              <a:rPr lang="zh-CN" altLang="en-US" sz="1200" dirty="0"/>
              <a:t>管理，以及初始化</a:t>
            </a:r>
            <a:r>
              <a:rPr lang="en-US" altLang="zh-CN" sz="1200" dirty="0"/>
              <a:t>refresh</a:t>
            </a:r>
            <a:r>
              <a:rPr lang="zh-CN" altLang="en-US" sz="1200" dirty="0"/>
              <a:t>和解析。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1354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59743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API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---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Bundle Wiring API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lvl="2">
              <a:lnSpc>
                <a:spcPct val="200000"/>
              </a:lnSpc>
              <a:buClr>
                <a:srgbClr val="FF6600"/>
              </a:buClr>
            </a:pPr>
            <a:r>
              <a:rPr lang="en-US" altLang="zh-CN" sz="1600" dirty="0" smtClean="0"/>
              <a:t> </a:t>
            </a: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606219"/>
            <a:ext cx="7010400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8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59070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API---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Bundle Wiring API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790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申明的</a:t>
            </a:r>
            <a:r>
              <a:rPr lang="en-US" altLang="zh-CN" sz="1400" dirty="0"/>
              <a:t>requirement</a:t>
            </a:r>
            <a:r>
              <a:rPr lang="zh-CN" altLang="en-US" sz="1400" dirty="0"/>
              <a:t>和</a:t>
            </a:r>
            <a:r>
              <a:rPr lang="en-US" altLang="zh-CN" sz="1400" dirty="0"/>
              <a:t>capability</a:t>
            </a:r>
            <a:r>
              <a:rPr lang="zh-CN" altLang="en-US" sz="1400" dirty="0"/>
              <a:t>并不一定和运行时实际装配的</a:t>
            </a:r>
            <a:r>
              <a:rPr lang="zh-CN" altLang="en-US" sz="1400" dirty="0" smtClean="0"/>
              <a:t>一样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err="1" smtClean="0"/>
              <a:t>Fragmen</a:t>
            </a:r>
            <a:r>
              <a:rPr lang="zh-CN" altLang="en-US" sz="1200" dirty="0"/>
              <a:t>申明的</a:t>
            </a:r>
            <a:r>
              <a:rPr lang="en-US" altLang="zh-CN" sz="1200" dirty="0"/>
              <a:t>requirement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capbility</a:t>
            </a:r>
            <a:r>
              <a:rPr lang="zh-CN" altLang="en-US" sz="1200" dirty="0"/>
              <a:t>实际上是</a:t>
            </a:r>
            <a:r>
              <a:rPr lang="en-US" altLang="zh-CN" sz="1200" dirty="0"/>
              <a:t>attach</a:t>
            </a:r>
            <a:r>
              <a:rPr lang="zh-CN" altLang="en-US" sz="1200" dirty="0"/>
              <a:t>到</a:t>
            </a:r>
            <a:r>
              <a:rPr lang="en-US" altLang="zh-CN" sz="1200" dirty="0"/>
              <a:t>host bundle</a:t>
            </a:r>
            <a:r>
              <a:rPr lang="zh-CN" altLang="en-US" sz="1200" dirty="0"/>
              <a:t>上面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同时</a:t>
            </a:r>
            <a:r>
              <a:rPr lang="zh-CN" altLang="en-US" sz="1200" dirty="0"/>
              <a:t>申明</a:t>
            </a:r>
            <a:r>
              <a:rPr lang="en-US" altLang="zh-CN" sz="1200" dirty="0"/>
              <a:t>import</a:t>
            </a:r>
            <a:r>
              <a:rPr lang="zh-CN" altLang="en-US" sz="1200" dirty="0"/>
              <a:t>和</a:t>
            </a:r>
            <a:r>
              <a:rPr lang="en-US" altLang="zh-CN" sz="1200" dirty="0"/>
              <a:t>export</a:t>
            </a:r>
            <a:r>
              <a:rPr lang="zh-CN" altLang="en-US" sz="1200" dirty="0"/>
              <a:t>一个</a:t>
            </a:r>
            <a:r>
              <a:rPr lang="en-US" altLang="zh-CN" sz="1200" dirty="0"/>
              <a:t>package</a:t>
            </a:r>
            <a:r>
              <a:rPr lang="zh-CN" altLang="en-US" sz="1200" dirty="0"/>
              <a:t>在运行时只会选择其中一个；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连线实际上并不是在</a:t>
            </a:r>
            <a:r>
              <a:rPr lang="en-US" altLang="zh-CN" sz="1400" dirty="0"/>
              <a:t>Bundle</a:t>
            </a:r>
            <a:r>
              <a:rPr lang="zh-CN" altLang="en-US" sz="1400" dirty="0"/>
              <a:t>对象之间进行，而是在</a:t>
            </a:r>
            <a:r>
              <a:rPr lang="en-US" altLang="zh-CN" sz="1400" dirty="0"/>
              <a:t>Bundle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BundleRevision</a:t>
            </a:r>
            <a:r>
              <a:rPr lang="zh-CN" altLang="en-US" sz="1400" dirty="0"/>
              <a:t>对象之间进行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一旦</a:t>
            </a:r>
            <a:r>
              <a:rPr lang="en-US" altLang="zh-CN" sz="1200" dirty="0" err="1"/>
              <a:t>BundleRevision</a:t>
            </a:r>
            <a:r>
              <a:rPr lang="en-US" altLang="zh-CN" sz="1200" dirty="0"/>
              <a:t> A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BundleRevision</a:t>
            </a:r>
            <a:r>
              <a:rPr lang="en-US" altLang="zh-CN" sz="1200" dirty="0"/>
              <a:t> B</a:t>
            </a:r>
            <a:r>
              <a:rPr lang="zh-CN" altLang="en-US" sz="1200" dirty="0"/>
              <a:t>建立连线（</a:t>
            </a:r>
            <a:r>
              <a:rPr lang="en-US" altLang="zh-CN" sz="1200" dirty="0"/>
              <a:t>Wire</a:t>
            </a:r>
            <a:r>
              <a:rPr lang="zh-CN" altLang="en-US" sz="1200" dirty="0"/>
              <a:t>），该连线会一直保持，而不管</a:t>
            </a:r>
            <a:r>
              <a:rPr lang="en-US" altLang="zh-CN" sz="1200" dirty="0" err="1"/>
              <a:t>BundleRevision</a:t>
            </a:r>
            <a:r>
              <a:rPr lang="en-US" altLang="zh-CN" sz="1200" dirty="0"/>
              <a:t> B</a:t>
            </a:r>
            <a:r>
              <a:rPr lang="zh-CN" altLang="en-US" sz="1200" dirty="0"/>
              <a:t>是否被</a:t>
            </a:r>
            <a:r>
              <a:rPr lang="en-US" altLang="zh-CN" sz="1200" dirty="0"/>
              <a:t>stop</a:t>
            </a:r>
            <a:r>
              <a:rPr lang="zh-CN" altLang="en-US" sz="1200" dirty="0"/>
              <a:t>，</a:t>
            </a:r>
            <a:r>
              <a:rPr lang="en-US" altLang="zh-CN" sz="1200" dirty="0"/>
              <a:t>update</a:t>
            </a:r>
            <a:r>
              <a:rPr lang="zh-CN" altLang="en-US" sz="1200" dirty="0"/>
              <a:t>或</a:t>
            </a:r>
            <a:r>
              <a:rPr lang="en-US" altLang="zh-CN" sz="1200" dirty="0"/>
              <a:t>uninstall</a:t>
            </a:r>
            <a:r>
              <a:rPr lang="zh-CN" altLang="en-US" sz="1200" dirty="0"/>
              <a:t>，而这个连线在类或资源的加载过程中起到关键的作用，也就是说一旦一个</a:t>
            </a:r>
            <a:r>
              <a:rPr lang="en-US" altLang="zh-CN" sz="1200" dirty="0"/>
              <a:t>Bundle</a:t>
            </a:r>
            <a:r>
              <a:rPr lang="zh-CN" altLang="en-US" sz="1200" dirty="0"/>
              <a:t>可以从另一个</a:t>
            </a:r>
            <a:r>
              <a:rPr lang="en-US" altLang="zh-CN" sz="1200" dirty="0"/>
              <a:t>Bundle</a:t>
            </a:r>
            <a:r>
              <a:rPr lang="zh-CN" altLang="en-US" sz="1200" dirty="0"/>
              <a:t>加载类，不管对方</a:t>
            </a:r>
            <a:r>
              <a:rPr lang="en-US" altLang="zh-CN" sz="1200" dirty="0"/>
              <a:t>Bundle</a:t>
            </a:r>
            <a:r>
              <a:rPr lang="zh-CN" altLang="en-US" sz="1200" dirty="0"/>
              <a:t>发生什么变化，将一直可以进行类或资源的加载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/>
              <a:t>一个</a:t>
            </a:r>
            <a:r>
              <a:rPr lang="en-US" altLang="zh-CN" sz="1200" dirty="0"/>
              <a:t>Bundle</a:t>
            </a:r>
            <a:r>
              <a:rPr lang="zh-CN" altLang="en-US" sz="1200" dirty="0"/>
              <a:t>可能会有多个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对象，如果某个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被其他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对象连线，则称之为正在使用的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；最近创建的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对象称为当前的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，除正在使用的和当前的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外，其他的</a:t>
            </a:r>
            <a:r>
              <a:rPr lang="en-US" altLang="zh-CN" sz="1200" dirty="0" err="1"/>
              <a:t>BundleRevision</a:t>
            </a:r>
            <a:r>
              <a:rPr lang="zh-CN" altLang="en-US" sz="1200" dirty="0"/>
              <a:t>对象都将被</a:t>
            </a:r>
            <a:r>
              <a:rPr lang="zh-CN" altLang="en-US" sz="1200" dirty="0" smtClean="0"/>
              <a:t>垃圾收集</a:t>
            </a:r>
            <a:r>
              <a:rPr lang="en-US" altLang="zh-CN" sz="1200" dirty="0" smtClean="0"/>
              <a:t>;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/>
              <a:t>Bundle</a:t>
            </a:r>
            <a:r>
              <a:rPr lang="zh-CN" altLang="en-US" sz="1200" dirty="0"/>
              <a:t>的</a:t>
            </a:r>
            <a:r>
              <a:rPr lang="en-US" altLang="zh-CN" sz="1200" dirty="0"/>
              <a:t>refresh</a:t>
            </a:r>
            <a:r>
              <a:rPr lang="zh-CN" altLang="en-US" sz="1200" dirty="0"/>
              <a:t>或框架重启会打破这种连线</a:t>
            </a:r>
            <a:r>
              <a:rPr lang="zh-CN" altLang="en-US" sz="1200" dirty="0" smtClean="0"/>
              <a:t>关系</a:t>
            </a:r>
            <a:r>
              <a:rPr lang="zh-CN" altLang="en-US" sz="1200" dirty="0"/>
              <a:t>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4459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59070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 API---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Bundle Wiring API</a:t>
            </a: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846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Update </a:t>
            </a:r>
            <a:r>
              <a:rPr lang="en-US" altLang="zh-CN" sz="1400" dirty="0" smtClean="0"/>
              <a:t>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先</a:t>
            </a:r>
            <a:r>
              <a:rPr lang="zh-CN" altLang="en-US" sz="1200" dirty="0"/>
              <a:t>停止</a:t>
            </a:r>
            <a:r>
              <a:rPr lang="en-US" altLang="zh-CN" sz="1200" dirty="0"/>
              <a:t>bundle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下载</a:t>
            </a:r>
            <a:r>
              <a:rPr lang="zh-CN" altLang="en-US" sz="1200" dirty="0"/>
              <a:t>并</a:t>
            </a:r>
            <a:r>
              <a:rPr lang="en-US" altLang="zh-CN" sz="1200" dirty="0"/>
              <a:t>Install</a:t>
            </a:r>
            <a:r>
              <a:rPr lang="zh-CN" altLang="en-US" sz="1200" dirty="0"/>
              <a:t>新版本的</a:t>
            </a:r>
            <a:r>
              <a:rPr lang="en-US" altLang="zh-CN" sz="1200" dirty="0"/>
              <a:t>bundle</a:t>
            </a:r>
            <a:r>
              <a:rPr lang="zh-CN" altLang="en-US" sz="1200" dirty="0"/>
              <a:t>，如果安装失败则必须恢复旧版本的</a:t>
            </a:r>
            <a:r>
              <a:rPr lang="en-US" altLang="zh-CN" sz="1200" dirty="0"/>
              <a:t>bundle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bundle</a:t>
            </a:r>
            <a:r>
              <a:rPr lang="zh-CN" altLang="en-US" sz="1200" dirty="0"/>
              <a:t>的状态设置为</a:t>
            </a:r>
            <a:r>
              <a:rPr lang="en-US" altLang="zh-CN" sz="1200" dirty="0"/>
              <a:t>installed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如果</a:t>
            </a:r>
            <a:r>
              <a:rPr lang="en-US" altLang="zh-CN" sz="1200" dirty="0"/>
              <a:t>bundle</a:t>
            </a:r>
            <a:r>
              <a:rPr lang="zh-CN" altLang="en-US" sz="1200" dirty="0"/>
              <a:t>在</a:t>
            </a:r>
            <a:r>
              <a:rPr lang="en-US" altLang="zh-CN" sz="1200" dirty="0"/>
              <a:t>update</a:t>
            </a:r>
            <a:r>
              <a:rPr lang="zh-CN" altLang="en-US" sz="1200" dirty="0"/>
              <a:t>之前是</a:t>
            </a:r>
            <a:r>
              <a:rPr lang="en-US" altLang="zh-CN" sz="1200" dirty="0"/>
              <a:t>active</a:t>
            </a:r>
            <a:r>
              <a:rPr lang="zh-CN" altLang="en-US" sz="1200" dirty="0"/>
              <a:t>的，则必须启动</a:t>
            </a:r>
            <a:r>
              <a:rPr lang="en-US" altLang="zh-CN" sz="1200" dirty="0"/>
              <a:t>bundle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Refresh </a:t>
            </a:r>
            <a:r>
              <a:rPr lang="en-US" altLang="zh-CN" sz="1400" dirty="0" smtClean="0"/>
              <a:t>Bundle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需要</a:t>
            </a:r>
            <a:r>
              <a:rPr lang="zh-CN" altLang="en-US" sz="1200" dirty="0"/>
              <a:t>将准备</a:t>
            </a:r>
            <a:r>
              <a:rPr lang="en-US" altLang="zh-CN" sz="1200" dirty="0"/>
              <a:t>refresh</a:t>
            </a:r>
            <a:r>
              <a:rPr lang="zh-CN" altLang="en-US" sz="1200" dirty="0"/>
              <a:t>的</a:t>
            </a:r>
            <a:r>
              <a:rPr lang="en-US" altLang="zh-CN" sz="1200" dirty="0"/>
              <a:t>Bundle</a:t>
            </a:r>
            <a:r>
              <a:rPr lang="zh-CN" altLang="en-US" sz="1200" dirty="0"/>
              <a:t>传递给框架的</a:t>
            </a:r>
            <a:r>
              <a:rPr lang="en-US" altLang="zh-CN" sz="1200" dirty="0"/>
              <a:t>refresh</a:t>
            </a:r>
            <a:r>
              <a:rPr lang="zh-CN" altLang="en-US" sz="1200" dirty="0"/>
              <a:t>方法，框架将递归计算哪些</a:t>
            </a:r>
            <a:r>
              <a:rPr lang="en-US" altLang="zh-CN" sz="1200" dirty="0"/>
              <a:t>bundle</a:t>
            </a:r>
            <a:r>
              <a:rPr lang="zh-CN" altLang="en-US" sz="1200" dirty="0"/>
              <a:t>还依赖这些</a:t>
            </a:r>
            <a:r>
              <a:rPr lang="en-US" altLang="zh-CN" sz="1200" dirty="0"/>
              <a:t>bundle</a:t>
            </a:r>
            <a:r>
              <a:rPr lang="zh-CN" altLang="en-US" sz="1200" dirty="0"/>
              <a:t>，然后都放入要</a:t>
            </a:r>
            <a:r>
              <a:rPr lang="en-US" altLang="zh-CN" sz="1200" dirty="0"/>
              <a:t>refresh</a:t>
            </a:r>
            <a:r>
              <a:rPr lang="zh-CN" altLang="en-US" sz="1200" dirty="0"/>
              <a:t>的集合里面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首先</a:t>
            </a:r>
            <a:r>
              <a:rPr lang="zh-CN" altLang="en-US" sz="1200" dirty="0"/>
              <a:t>停止集合里面的</a:t>
            </a:r>
            <a:r>
              <a:rPr lang="en-US" altLang="zh-CN" sz="1200" dirty="0"/>
              <a:t>bundle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然后</a:t>
            </a:r>
            <a:r>
              <a:rPr lang="en-US" altLang="zh-CN" sz="1200" dirty="0" err="1"/>
              <a:t>unresolve</a:t>
            </a:r>
            <a:r>
              <a:rPr lang="zh-CN" altLang="en-US" sz="1200" dirty="0"/>
              <a:t>这些</a:t>
            </a:r>
            <a:r>
              <a:rPr lang="en-US" altLang="zh-CN" sz="1200" dirty="0"/>
              <a:t>bundle</a:t>
            </a:r>
            <a:r>
              <a:rPr lang="zh-CN" altLang="en-US" sz="1200" dirty="0"/>
              <a:t>。所谓</a:t>
            </a:r>
            <a:r>
              <a:rPr lang="en-US" altLang="zh-CN" sz="1200" dirty="0" err="1"/>
              <a:t>unresolve</a:t>
            </a:r>
            <a:r>
              <a:rPr lang="zh-CN" altLang="en-US" sz="1200" dirty="0"/>
              <a:t>，其实就是将所有非当前的</a:t>
            </a:r>
            <a:r>
              <a:rPr lang="en-US" altLang="zh-CN" sz="1200" dirty="0" err="1"/>
              <a:t>BundleWiring</a:t>
            </a:r>
            <a:r>
              <a:rPr lang="zh-CN" altLang="en-US" sz="1200" dirty="0"/>
              <a:t>对象置为不再使用，然后</a:t>
            </a:r>
            <a:r>
              <a:rPr lang="zh-CN" altLang="en-US" sz="1200" dirty="0" smtClean="0"/>
              <a:t>删除；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恢复</a:t>
            </a:r>
            <a:r>
              <a:rPr lang="zh-CN" altLang="en-US" sz="1200" dirty="0"/>
              <a:t>这些</a:t>
            </a:r>
            <a:r>
              <a:rPr lang="en-US" altLang="zh-CN" sz="1200" dirty="0"/>
              <a:t>Bundle</a:t>
            </a:r>
            <a:r>
              <a:rPr lang="zh-CN" altLang="en-US" sz="1200" dirty="0"/>
              <a:t>到之前的状态。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2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zh-CN" altLang="en-US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6787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4157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服务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层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提供服务的发布，查找</a:t>
            </a:r>
            <a:r>
              <a:rPr lang="zh-CN" altLang="en-US" sz="1400" dirty="0"/>
              <a:t>，绑定，服务注册表是实现基于</a:t>
            </a:r>
            <a:r>
              <a:rPr lang="en-US" altLang="zh-CN" sz="1400" dirty="0"/>
              <a:t>API</a:t>
            </a:r>
            <a:r>
              <a:rPr lang="zh-CN" altLang="en-US" sz="1400" dirty="0"/>
              <a:t>编程的关键；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服务的使用者完全不依赖具体实现；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一个服务是一个普通的</a:t>
            </a:r>
            <a:r>
              <a:rPr lang="en-US" altLang="zh-CN" sz="1400" dirty="0" smtClean="0"/>
              <a:t>java</a:t>
            </a:r>
            <a:r>
              <a:rPr lang="zh-CN" altLang="en-US" sz="1400" dirty="0" smtClean="0"/>
              <a:t>对象，它注册在注册表的一个或多个接口下，注册时可以指定该服务相关的属性。服务的查找需要指定相应的接口和属性；</a:t>
            </a:r>
            <a:endParaRPr lang="en-US" altLang="zh-CN" sz="14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服务的注册和查找通过</a:t>
            </a:r>
            <a:r>
              <a:rPr lang="en-US" altLang="zh-CN" sz="1400" dirty="0" err="1" smtClean="0"/>
              <a:t>BundleContext</a:t>
            </a:r>
            <a:r>
              <a:rPr lang="zh-CN" altLang="en-US" sz="1400" dirty="0" smtClean="0"/>
              <a:t>类的以下方法完成：</a:t>
            </a: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en-US" altLang="zh-CN" sz="1200" dirty="0" err="1" smtClean="0"/>
              <a:t>ServiceRegistration</a:t>
            </a:r>
            <a:r>
              <a:rPr lang="en-US" altLang="zh-CN" sz="1200" dirty="0"/>
              <a:t>&lt;?&gt;  </a:t>
            </a:r>
            <a:r>
              <a:rPr lang="en-US" altLang="zh-CN" sz="1200" dirty="0" err="1"/>
              <a:t>registerService</a:t>
            </a:r>
            <a:r>
              <a:rPr lang="en-US" altLang="zh-CN" sz="1200" dirty="0"/>
              <a:t>(String </a:t>
            </a:r>
            <a:r>
              <a:rPr lang="en-US" altLang="zh-CN" sz="1200" dirty="0" err="1"/>
              <a:t>clazz</a:t>
            </a:r>
            <a:r>
              <a:rPr lang="en-US" altLang="zh-CN" sz="1200" dirty="0"/>
              <a:t>, Object service, Dictionary&lt;String, ?&gt; properties);</a:t>
            </a:r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200" dirty="0"/>
              <a:t>       </a:t>
            </a:r>
            <a:r>
              <a:rPr lang="en-US" altLang="zh-CN" sz="1200" dirty="0" err="1"/>
              <a:t>ServiceReference</a:t>
            </a:r>
            <a:r>
              <a:rPr lang="en-US" altLang="zh-CN" sz="1200" dirty="0"/>
              <a:t>&lt;?&gt;[] </a:t>
            </a:r>
            <a:r>
              <a:rPr lang="en-US" altLang="zh-CN" sz="1200" dirty="0" err="1"/>
              <a:t>getServiceReferences</a:t>
            </a:r>
            <a:r>
              <a:rPr lang="en-US" altLang="zh-CN" sz="1200" dirty="0"/>
              <a:t>(String </a:t>
            </a:r>
            <a:r>
              <a:rPr lang="en-US" altLang="zh-CN" sz="1200" dirty="0" err="1"/>
              <a:t>clazz</a:t>
            </a:r>
            <a:r>
              <a:rPr lang="en-US" altLang="zh-CN" sz="1200" dirty="0"/>
              <a:t>, String filter) throws </a:t>
            </a:r>
            <a:r>
              <a:rPr lang="en-US" altLang="zh-CN" sz="1200" dirty="0" err="1"/>
              <a:t>InvalidSyntaxException</a:t>
            </a:r>
            <a:r>
              <a:rPr lang="en-US" altLang="zh-CN" sz="1200" dirty="0"/>
              <a:t>;</a:t>
            </a:r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服务注册时可以指定优先级属性，当某个接口下注册有多个服务时优先返回高优先级的服务。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1886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框架扩展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规范定义了一些框架扩展点，允许其他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以一种标准化的方式来扩展框架的功能，目前</a:t>
            </a: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企业级规范就是利用这些扩展点来提供额外的功能。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Resolver Hook Service</a:t>
            </a:r>
            <a:r>
              <a:rPr lang="zh-CN" altLang="en-US" sz="1200" dirty="0" smtClean="0"/>
              <a:t>：允许第三方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对标准的</a:t>
            </a:r>
            <a:r>
              <a:rPr lang="en-US" altLang="zh-CN" sz="1200" dirty="0" smtClean="0"/>
              <a:t>requirement-capability</a:t>
            </a:r>
            <a:r>
              <a:rPr lang="zh-CN" altLang="en-US" sz="1200" dirty="0" smtClean="0"/>
              <a:t>模型的解析进行干预；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Bundle Hook Service</a:t>
            </a:r>
            <a:r>
              <a:rPr lang="zh-CN" altLang="en-US" sz="1200" dirty="0" smtClean="0"/>
              <a:t>：在</a:t>
            </a:r>
            <a:r>
              <a:rPr lang="en-US" altLang="zh-CN" sz="1200" dirty="0" err="1" smtClean="0"/>
              <a:t>OSGi</a:t>
            </a:r>
            <a:r>
              <a:rPr lang="zh-CN" altLang="en-US" sz="1200" dirty="0" smtClean="0"/>
              <a:t>框架中，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对所有其他的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都是可见的，在某些情况下需要对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进行隐藏，这时可以通过</a:t>
            </a:r>
            <a:r>
              <a:rPr lang="en-US" altLang="zh-CN" sz="1200" dirty="0" smtClean="0"/>
              <a:t>Bundle Hook Service</a:t>
            </a:r>
            <a:r>
              <a:rPr lang="zh-CN" altLang="en-US" sz="1200" dirty="0" smtClean="0"/>
              <a:t>对</a:t>
            </a:r>
            <a:r>
              <a:rPr lang="en-US" altLang="zh-CN" sz="1200" dirty="0" err="1" smtClean="0"/>
              <a:t>BundleContext</a:t>
            </a:r>
            <a:r>
              <a:rPr lang="zh-CN" altLang="en-US" sz="1200" dirty="0" smtClean="0"/>
              <a:t>和相关事件的投递进行过滤；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Service Hook Service</a:t>
            </a:r>
            <a:r>
              <a:rPr lang="zh-CN" altLang="en-US" sz="1200" dirty="0" smtClean="0"/>
              <a:t>：扩展</a:t>
            </a:r>
            <a:r>
              <a:rPr lang="en-US" altLang="zh-CN" sz="1200" dirty="0" err="1" smtClean="0"/>
              <a:t>OSGi</a:t>
            </a:r>
            <a:r>
              <a:rPr lang="zh-CN" altLang="en-US" sz="1200" dirty="0" smtClean="0"/>
              <a:t>的服务框架；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Weaving Hook Service</a:t>
            </a:r>
            <a:r>
              <a:rPr lang="zh-CN" altLang="en-US" sz="1200" dirty="0" smtClean="0"/>
              <a:t>：用于在运行时修改</a:t>
            </a:r>
            <a:r>
              <a:rPr lang="zh-CN" altLang="en-US" sz="1200" dirty="0"/>
              <a:t>类</a:t>
            </a:r>
            <a:r>
              <a:rPr lang="zh-CN" altLang="en-US" sz="1200" dirty="0" smtClean="0"/>
              <a:t>的字节码。该规范允许第三方的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拦截任意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的类加载调用，改变类的字节码，提供一些通用的功能。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9781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20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简介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功能层次划分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9"/>
            <a:ext cx="5461084" cy="345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7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36663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OSGi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核心框架总结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带来的好处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基本上实现了模块化的编程方式；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多版本的管理</a:t>
            </a:r>
            <a:endParaRPr lang="en-US" altLang="zh-CN" sz="12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不足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200" dirty="0" smtClean="0"/>
              <a:t>Bundle</a:t>
            </a:r>
            <a:r>
              <a:rPr lang="zh-CN" altLang="en-US" sz="1200" dirty="0" smtClean="0"/>
              <a:t>是模块的基本单位，是</a:t>
            </a:r>
            <a:r>
              <a:rPr lang="en-US" altLang="zh-CN" sz="1200" dirty="0" err="1" smtClean="0"/>
              <a:t>OSGi</a:t>
            </a:r>
            <a:r>
              <a:rPr lang="zh-CN" altLang="en-US" sz="1200" dirty="0" smtClean="0"/>
              <a:t>框架支持的唯一的，粒度最粗的组件，组件之间不能任意装配；</a:t>
            </a:r>
            <a:endParaRPr lang="en-US" altLang="zh-CN" sz="12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200" dirty="0" smtClean="0"/>
              <a:t>如果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的依赖（</a:t>
            </a:r>
            <a:r>
              <a:rPr lang="en-US" altLang="zh-CN" sz="1200" dirty="0" smtClean="0"/>
              <a:t>Requirement</a:t>
            </a:r>
            <a:r>
              <a:rPr lang="zh-CN" altLang="en-US" sz="1200" dirty="0" smtClean="0"/>
              <a:t>）得不到满足，它就不能提供能力（</a:t>
            </a:r>
            <a:r>
              <a:rPr lang="en-US" altLang="zh-CN" sz="1200" dirty="0" smtClean="0"/>
              <a:t>Capability</a:t>
            </a:r>
            <a:r>
              <a:rPr lang="zh-CN" altLang="en-US" sz="1200" dirty="0" smtClean="0"/>
              <a:t>）。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的依赖需要由开发人员手工保证，这也就是说，开发人员必须保证每个</a:t>
            </a:r>
            <a:r>
              <a:rPr lang="en-US" altLang="zh-CN" sz="1200" dirty="0" smtClean="0"/>
              <a:t>bundle</a:t>
            </a:r>
            <a:r>
              <a:rPr lang="zh-CN" altLang="en-US" sz="1200" dirty="0" smtClean="0"/>
              <a:t>的启动依赖，这在一个大型系统中通常意味着噩梦的开始。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2365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42931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AAS-V10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OSGi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的使用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err="1" smtClean="0"/>
              <a:t>OSGi</a:t>
            </a:r>
            <a:r>
              <a:rPr lang="zh-CN" altLang="en-US" sz="1600" dirty="0" smtClean="0"/>
              <a:t>的实现常用的有</a:t>
            </a:r>
            <a:r>
              <a:rPr lang="en-US" altLang="zh-CN" sz="1600" dirty="0" smtClean="0"/>
              <a:t>Eclipse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Equinox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apache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Felix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AASV10</a:t>
            </a:r>
            <a:r>
              <a:rPr lang="zh-CN" altLang="en-US" sz="1600" dirty="0" smtClean="0"/>
              <a:t>使用的是</a:t>
            </a:r>
            <a:r>
              <a:rPr lang="en-US" altLang="zh-CN" sz="1600" dirty="0" smtClean="0"/>
              <a:t>Felix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smtClean="0"/>
              <a:t>Felix jar</a:t>
            </a:r>
            <a:r>
              <a:rPr lang="zh-CN" altLang="en-US" sz="1600" dirty="0" smtClean="0"/>
              <a:t>位于：</a:t>
            </a:r>
            <a:r>
              <a:rPr lang="en-US" altLang="zh-CN" sz="1600" dirty="0" err="1" smtClean="0"/>
              <a:t>aas</a:t>
            </a:r>
            <a:r>
              <a:rPr lang="en-US" altLang="zh-CN" sz="1600" dirty="0" smtClean="0"/>
              <a:t>\</a:t>
            </a:r>
            <a:r>
              <a:rPr lang="en-US" altLang="zh-CN" sz="1600" dirty="0" err="1" smtClean="0"/>
              <a:t>osgi</a:t>
            </a:r>
            <a:r>
              <a:rPr lang="en-US" altLang="zh-CN" sz="1600" dirty="0" smtClean="0"/>
              <a:t>\</a:t>
            </a:r>
            <a:r>
              <a:rPr lang="en-US" altLang="zh-CN" sz="1600" dirty="0" err="1" smtClean="0"/>
              <a:t>felix</a:t>
            </a:r>
            <a:r>
              <a:rPr lang="en-US" altLang="zh-CN" sz="1600" dirty="0" smtClean="0"/>
              <a:t>\bin</a:t>
            </a:r>
            <a:r>
              <a:rPr lang="zh-CN" altLang="en-US" sz="1600" dirty="0" smtClean="0"/>
              <a:t>目录下，它的配置文件位于：</a:t>
            </a:r>
            <a:r>
              <a:rPr lang="en-US" altLang="zh-CN" sz="1600" dirty="0" err="1" smtClean="0"/>
              <a:t>aas</a:t>
            </a:r>
            <a:r>
              <a:rPr lang="en-US" altLang="zh-CN" sz="1600" dirty="0" smtClean="0"/>
              <a:t>\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\</a:t>
            </a:r>
            <a:r>
              <a:rPr lang="en-US" altLang="zh-CN" sz="1600" dirty="0" err="1" smtClean="0"/>
              <a:t>osgi.properties</a:t>
            </a:r>
            <a:r>
              <a:rPr lang="zh-CN" altLang="en-US" sz="1600" dirty="0"/>
              <a:t>；</a:t>
            </a: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err="1" smtClean="0"/>
              <a:t>aas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OSGiApusicRuntimeBuilder</a:t>
            </a:r>
            <a:r>
              <a:rPr lang="zh-CN" altLang="en-US" sz="1600" dirty="0" smtClean="0"/>
              <a:t>类中启动</a:t>
            </a:r>
            <a:r>
              <a:rPr lang="en-US" altLang="zh-CN" sz="1600" dirty="0" smtClean="0"/>
              <a:t>Felix</a:t>
            </a:r>
            <a:r>
              <a:rPr lang="zh-CN" altLang="en-US" sz="1600" dirty="0" smtClean="0"/>
              <a:t>框架，</a:t>
            </a:r>
            <a:r>
              <a:rPr lang="zh-CN" altLang="en-US" sz="1600" dirty="0"/>
              <a:t>安装</a:t>
            </a:r>
            <a:r>
              <a:rPr lang="en-US" altLang="zh-CN" sz="1600" dirty="0" smtClean="0"/>
              <a:t>modules</a:t>
            </a:r>
            <a:r>
              <a:rPr lang="zh-CN" altLang="en-US" sz="1600" dirty="0" smtClean="0"/>
              <a:t>下的</a:t>
            </a:r>
            <a:r>
              <a:rPr lang="en-US" altLang="zh-CN" sz="1600" dirty="0" smtClean="0"/>
              <a:t>bundle</a:t>
            </a:r>
            <a:r>
              <a:rPr lang="zh-CN" altLang="en-US" sz="1600" dirty="0" smtClean="0"/>
              <a:t>，并启动相关的</a:t>
            </a:r>
            <a:r>
              <a:rPr lang="en-US" altLang="zh-CN" sz="1600" dirty="0" smtClean="0"/>
              <a:t>bundle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zh-CN" sz="1600" dirty="0"/>
              <a:t>大部分</a:t>
            </a:r>
            <a:r>
              <a:rPr lang="en-US" altLang="zh-CN" sz="1600" dirty="0"/>
              <a:t>bundle</a:t>
            </a:r>
            <a:r>
              <a:rPr lang="zh-CN" altLang="zh-CN" sz="1600" dirty="0"/>
              <a:t>在启动的时候并不会执行什么代码逻辑</a:t>
            </a:r>
            <a:r>
              <a:rPr lang="zh-CN" altLang="zh-CN" sz="1600" dirty="0" smtClean="0"/>
              <a:t>，</a:t>
            </a:r>
            <a:r>
              <a:rPr lang="zh-CN" altLang="en-US" sz="1600" dirty="0" smtClean="0"/>
              <a:t>除了少数几个</a:t>
            </a:r>
            <a:r>
              <a:rPr lang="en-US" altLang="zh-CN" sz="1600" dirty="0" smtClean="0"/>
              <a:t>jar</a:t>
            </a:r>
            <a:r>
              <a:rPr lang="zh-CN" altLang="en-US" sz="1600" dirty="0" smtClean="0"/>
              <a:t>包：</a:t>
            </a: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/>
              <a:t>Aas.jar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/>
              <a:t>osgi-adapter.jar</a:t>
            </a:r>
            <a:endParaRPr lang="zh-CN" altLang="en-US" sz="1600" dirty="0"/>
          </a:p>
          <a:p>
            <a:pPr lvl="2">
              <a:lnSpc>
                <a:spcPct val="200000"/>
              </a:lnSpc>
              <a:buClr>
                <a:srgbClr val="FF6600"/>
              </a:buClr>
            </a:pPr>
            <a:r>
              <a:rPr lang="zh-CN" altLang="en-US" sz="1600" dirty="0" smtClean="0"/>
              <a:t>这些</a:t>
            </a:r>
            <a:r>
              <a:rPr lang="en-US" altLang="zh-CN" sz="1600" dirty="0" smtClean="0"/>
              <a:t>jar</a:t>
            </a:r>
            <a:r>
              <a:rPr lang="zh-CN" altLang="en-US" sz="1600" dirty="0" smtClean="0"/>
              <a:t>包注册的服务使</a:t>
            </a:r>
            <a:r>
              <a:rPr lang="en-US" altLang="zh-CN" sz="1600" dirty="0" err="1" smtClean="0"/>
              <a:t>aas</a:t>
            </a:r>
            <a:r>
              <a:rPr lang="zh-CN" altLang="en-US" sz="1600" dirty="0" smtClean="0"/>
              <a:t>的启动过程处于</a:t>
            </a:r>
            <a:r>
              <a:rPr lang="en-US" altLang="zh-CN" sz="1600" dirty="0" err="1" smtClean="0"/>
              <a:t>osgi</a:t>
            </a:r>
            <a:r>
              <a:rPr lang="zh-CN" altLang="en-US" sz="1600" dirty="0" smtClean="0"/>
              <a:t>的容器内。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4549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图片 3" descr="中间件PPT母版_2009_v2_1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1563" y="1500188"/>
            <a:ext cx="5000625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谢谢！</a:t>
            </a:r>
            <a:endParaRPr lang="en-US" altLang="zh-CN" sz="72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Thanks!</a:t>
            </a:r>
            <a:endParaRPr lang="zh-CN" altLang="en-US" sz="54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428875" y="4214813"/>
            <a:ext cx="41481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联系方式：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name@apusic.com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业务咨询热线：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4008-830-830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金蝶中间件网站：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黑体" pitchFamily="2" charset="-122"/>
                <a:cs typeface="Arial" pitchFamily="34" charset="0"/>
              </a:rPr>
              <a:t>www.apusic.com</a:t>
            </a:r>
          </a:p>
        </p:txBody>
      </p:sp>
      <p:pic>
        <p:nvPicPr>
          <p:cNvPr id="101380" name="图片 6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285750"/>
            <a:ext cx="25098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1" name="TextBox 7"/>
          <p:cNvSpPr txBox="1">
            <a:spLocks noChangeArrowheads="1"/>
          </p:cNvSpPr>
          <p:nvPr/>
        </p:nvSpPr>
        <p:spPr bwMode="auto">
          <a:xfrm>
            <a:off x="285750" y="642938"/>
            <a:ext cx="25447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 础 架 构 平 台 专 家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23850" y="638175"/>
            <a:ext cx="2500313" cy="1588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83" name="图片 13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4163" y="6429375"/>
            <a:ext cx="10795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22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600" dirty="0" err="1" smtClean="0"/>
              <a:t>OSGi</a:t>
            </a:r>
            <a:r>
              <a:rPr lang="zh-CN" altLang="en-US" sz="1600" dirty="0" smtClean="0"/>
              <a:t>模块：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模块化的</a:t>
            </a:r>
            <a:r>
              <a:rPr lang="zh-CN" altLang="en-US" sz="1400" dirty="0"/>
              <a:t>基本单位，一个</a:t>
            </a:r>
            <a:r>
              <a:rPr lang="en-US" altLang="zh-CN" sz="1400" dirty="0"/>
              <a:t>Bundle</a:t>
            </a:r>
            <a:r>
              <a:rPr lang="zh-CN" altLang="en-US" sz="1400" dirty="0"/>
              <a:t>代表一个</a:t>
            </a:r>
            <a:r>
              <a:rPr lang="zh-CN" altLang="en-US" sz="1400" dirty="0" smtClean="0"/>
              <a:t>模块，一个应用程序由一堆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组成；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/>
              <a:t>OSGi</a:t>
            </a:r>
            <a:r>
              <a:rPr lang="zh-CN" altLang="en-US" sz="1400" dirty="0"/>
              <a:t>框架支持的唯一的部署实体；</a:t>
            </a:r>
            <a:endParaRPr lang="en-US" altLang="zh-CN" sz="14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一个</a:t>
            </a:r>
            <a:r>
              <a:rPr lang="en-US" altLang="zh-CN" sz="1400" dirty="0" smtClean="0"/>
              <a:t>Bundle</a:t>
            </a:r>
            <a:r>
              <a:rPr lang="zh-CN" altLang="en-US" sz="1400" dirty="0" smtClean="0"/>
              <a:t>其实就是一个</a:t>
            </a:r>
            <a:r>
              <a:rPr lang="en-US" altLang="zh-CN" sz="1400" dirty="0" smtClean="0"/>
              <a:t>jar</a:t>
            </a:r>
            <a:r>
              <a:rPr lang="zh-CN" altLang="en-US" sz="1400" dirty="0" smtClean="0"/>
              <a:t>包，包括资源文件和</a:t>
            </a:r>
            <a:r>
              <a:rPr lang="en-US" altLang="zh-CN" sz="1400" dirty="0" err="1" smtClean="0"/>
              <a:t>manifest.mf</a:t>
            </a:r>
            <a:r>
              <a:rPr lang="zh-CN" altLang="en-US" sz="1400" dirty="0" smtClean="0"/>
              <a:t>。</a:t>
            </a:r>
            <a:r>
              <a:rPr lang="zh-CN" altLang="en-US" sz="1400" dirty="0"/>
              <a:t>资源文件除了可以是</a:t>
            </a:r>
            <a:r>
              <a:rPr lang="en-US" altLang="zh-CN" sz="1400" dirty="0"/>
              <a:t>class</a:t>
            </a:r>
            <a:r>
              <a:rPr lang="zh-CN" altLang="en-US" sz="1400" dirty="0"/>
              <a:t>文件外，还可以是帮助文件，图标，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等</a:t>
            </a:r>
            <a:r>
              <a:rPr lang="zh-CN" altLang="en-US" sz="1400" dirty="0"/>
              <a:t>文件，还可以嵌入其他的</a:t>
            </a:r>
            <a:r>
              <a:rPr lang="en-US" altLang="zh-CN" sz="1400" dirty="0"/>
              <a:t>jar</a:t>
            </a:r>
            <a:r>
              <a:rPr lang="zh-CN" altLang="en-US" sz="1400" dirty="0" smtClean="0"/>
              <a:t>文件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manifest</a:t>
            </a:r>
            <a:r>
              <a:rPr lang="zh-CN" altLang="en-US" sz="1400" dirty="0" smtClean="0"/>
              <a:t>文件中除了“</a:t>
            </a:r>
            <a:r>
              <a:rPr lang="en-US" altLang="zh-CN" sz="1400" dirty="0" smtClean="0"/>
              <a:t>jar</a:t>
            </a:r>
            <a:r>
              <a:rPr lang="zh-CN" altLang="en-US" sz="1400" dirty="0" smtClean="0"/>
              <a:t>规范”中定义的</a:t>
            </a:r>
            <a:r>
              <a:rPr lang="en-US" altLang="zh-CN" sz="1400" dirty="0" smtClean="0"/>
              <a:t>headers</a:t>
            </a:r>
            <a:r>
              <a:rPr lang="zh-CN" altLang="en-US" sz="1400" dirty="0" smtClean="0"/>
              <a:t>外，还包括</a:t>
            </a: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规范定义的</a:t>
            </a:r>
            <a:r>
              <a:rPr lang="en-US" altLang="zh-CN" sz="1400" dirty="0" smtClean="0"/>
              <a:t>Headers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  <p:sp>
        <p:nvSpPr>
          <p:cNvPr id="11" name="Rectangle 4"/>
          <p:cNvSpPr>
            <a:spLocks noGrp="1" noChangeArrowheads="1"/>
          </p:cNvSpPr>
          <p:nvPr/>
        </p:nvSpPr>
        <p:spPr bwMode="auto">
          <a:xfrm>
            <a:off x="1475656" y="3658984"/>
            <a:ext cx="4728642" cy="1736725"/>
          </a:xfrm>
          <a:prstGeom prst="rect">
            <a:avLst/>
          </a:prstGeom>
          <a:solidFill>
            <a:srgbClr val="DDDDDD"/>
          </a:solidFill>
          <a:ln cap="flat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120000"/>
              </a:lnSpc>
              <a:spcBef>
                <a:spcPct val="50000"/>
              </a:spcBef>
              <a:spcAft>
                <a:spcPct val="20000"/>
              </a:spcAft>
              <a:buClr>
                <a:schemeClr val="bg1"/>
              </a:buClr>
              <a:buFont typeface="Wingdings" pitchFamily="2" charset="2"/>
              <a:buChar char="§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50888" indent="-285750" algn="l" rtl="0" fontAlgn="base">
              <a:spcBef>
                <a:spcPct val="25000"/>
              </a:spcBef>
              <a:spcAft>
                <a:spcPct val="15000"/>
              </a:spcAft>
              <a:buClr>
                <a:schemeClr val="bg1"/>
              </a:buClr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Manifest-Version: 1.0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</a:t>
            </a:r>
            <a:r>
              <a:rPr lang="en-US" altLang="zh-CN" sz="12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ManifestVersion</a:t>
            </a: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: 2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Bundle-Name: </a:t>
            </a:r>
            <a:r>
              <a:rPr lang="en-US" altLang="zh-CN" sz="12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 Plug-in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</a:t>
            </a:r>
            <a:r>
              <a:rPr lang="en-US" altLang="zh-CN" sz="12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SymbolicName</a:t>
            </a: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: </a:t>
            </a:r>
            <a:r>
              <a:rPr lang="en-US" altLang="zh-CN" sz="12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helloworld</a:t>
            </a:r>
            <a:endParaRPr lang="en-US" altLang="zh-CN" sz="1200" dirty="0">
              <a:solidFill>
                <a:srgbClr val="0722E7"/>
              </a:solidFill>
              <a:latin typeface="Courier New" pitchFamily="49" charset="0"/>
              <a:ea typeface="宋体" pitchFamily="2" charset="-122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Bundle-Version: 1.0.0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Bundle-Localization: plugin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Bundle-Activator: </a:t>
            </a:r>
            <a:r>
              <a:rPr lang="en-US" altLang="zh-CN" sz="1200" b="1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helloworld.Activator</a:t>
            </a:r>
            <a:endParaRPr lang="en-US" altLang="zh-CN" sz="1200" b="1" dirty="0">
              <a:solidFill>
                <a:srgbClr val="0722E7"/>
              </a:solidFill>
              <a:latin typeface="Courier New" pitchFamily="49" charset="0"/>
              <a:ea typeface="宋体" pitchFamily="2" charset="-122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Import-Package: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200" dirty="0" err="1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org.osgi.framework;version</a:t>
            </a:r>
            <a:r>
              <a:rPr lang="en-US" altLang="zh-CN" sz="1200" dirty="0">
                <a:solidFill>
                  <a:srgbClr val="0722E7"/>
                </a:solidFill>
                <a:latin typeface="Courier New" pitchFamily="49" charset="0"/>
                <a:ea typeface="宋体" pitchFamily="2" charset="-122"/>
              </a:rPr>
              <a:t>="1.3.0"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tabLst>
                <a:tab pos="233363" algn="l"/>
                <a:tab pos="457200" algn="l"/>
              </a:tabLst>
            </a:pPr>
            <a:endParaRPr lang="en-US" altLang="zh-CN" sz="1200" dirty="0">
              <a:solidFill>
                <a:srgbClr val="0722E7"/>
              </a:solidFill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4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sz="1600" dirty="0" err="1" smtClean="0"/>
              <a:t>OSGi</a:t>
            </a:r>
            <a:r>
              <a:rPr lang="zh-CN" altLang="en-US" sz="1600" dirty="0" smtClean="0"/>
              <a:t>模块定义字段</a:t>
            </a:r>
            <a:r>
              <a:rPr lang="en-US" sz="1600" dirty="0" smtClean="0"/>
              <a:t>: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一般描述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能力（</a:t>
            </a:r>
            <a:r>
              <a:rPr lang="en-US" altLang="zh-CN" sz="1400" dirty="0"/>
              <a:t>Capability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提供</a:t>
            </a:r>
            <a:endParaRPr lang="en-US" altLang="zh-CN" sz="1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70919"/>
              </p:ext>
            </p:extLst>
          </p:nvPr>
        </p:nvGraphicFramePr>
        <p:xfrm>
          <a:off x="1547664" y="1988840"/>
          <a:ext cx="7056784" cy="2316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7"/>
                <a:gridCol w="3397709"/>
                <a:gridCol w="1894878"/>
              </a:tblGrid>
              <a:tr h="34805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Header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范例</a:t>
                      </a:r>
                      <a:endParaRPr lang="zh-CN" altLang="en-US" sz="160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Bundle-</a:t>
                      </a: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SymbolicName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标识符。必须指定。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com.acme.daffy</a:t>
                      </a:r>
                      <a:endParaRPr lang="zh-CN" altLang="en-US" sz="1100" b="0" dirty="0" smtClean="0"/>
                    </a:p>
                    <a:p>
                      <a:endParaRPr lang="zh-CN" altLang="en-US" sz="1100" b="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Bundle-Version</a:t>
                      </a:r>
                      <a:endParaRPr lang="zh-CN" altLang="en-US" sz="1100" b="0" dirty="0" smtClean="0"/>
                    </a:p>
                    <a:p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版本号，和</a:t>
                      </a:r>
                      <a:r>
                        <a:rPr lang="en-US" altLang="zh-CN" sz="1100" b="0" dirty="0" smtClean="0"/>
                        <a:t>Bundle-</a:t>
                      </a:r>
                      <a:r>
                        <a:rPr lang="en-US" altLang="zh-CN" sz="1100" b="0" dirty="0" err="1" smtClean="0"/>
                        <a:t>SymbolicName</a:t>
                      </a:r>
                      <a:r>
                        <a:rPr lang="zh-CN" altLang="en-US" sz="1100" b="0" dirty="0" smtClean="0"/>
                        <a:t>一起唯一标识一个</a:t>
                      </a:r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zh-CN" altLang="en-US" sz="1100" b="0" dirty="0" smtClean="0"/>
                    </a:p>
                  </a:txBody>
                  <a:tcPr/>
                </a:tc>
              </a:tr>
              <a:tr h="3314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Bundle-Name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名称，一般指定一个人类可识别的值。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Firewall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Bundle-</a:t>
                      </a: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ClassPath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内可以包含类或其他的</a:t>
                      </a:r>
                      <a:r>
                        <a:rPr lang="en-US" altLang="zh-CN" sz="1100" b="0" dirty="0" smtClean="0"/>
                        <a:t>jar</a:t>
                      </a:r>
                      <a:r>
                        <a:rPr lang="zh-CN" altLang="en-US" sz="1100" b="0" dirty="0" smtClean="0"/>
                        <a:t>包，该属性指定这些资源的路径和顺序。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/jar/http.jar,.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14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Bundle-Activator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的启动类，在启动</a:t>
                      </a:r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的时候被调用。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com.acme.fw.Activator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89482"/>
              </p:ext>
            </p:extLst>
          </p:nvPr>
        </p:nvGraphicFramePr>
        <p:xfrm>
          <a:off x="1578026" y="4869160"/>
          <a:ext cx="6996061" cy="111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206"/>
                <a:gridCol w="1168137"/>
                <a:gridCol w="4075718"/>
              </a:tblGrid>
              <a:tr h="34805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Header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范例</a:t>
                      </a:r>
                      <a:endParaRPr lang="zh-CN" altLang="en-US" sz="160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Provide-Capability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提供的能力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com.acme.dict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from=</a:t>
                      </a: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to=de; </a:t>
                      </a: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version:Version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=1.2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331494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Export-Package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暴露出来的包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org.osgi.util.tracker;version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=1.3</a:t>
                      </a:r>
                      <a:endParaRPr lang="zh-CN" altLang="en-US" sz="11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7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346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需求（</a:t>
            </a:r>
            <a:r>
              <a:rPr lang="en-US" altLang="zh-CN" sz="1400" dirty="0" smtClean="0"/>
              <a:t>Requirement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09077"/>
              </p:ext>
            </p:extLst>
          </p:nvPr>
        </p:nvGraphicFramePr>
        <p:xfrm>
          <a:off x="1547664" y="1484784"/>
          <a:ext cx="7199460" cy="269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15"/>
                <a:gridCol w="2117424"/>
                <a:gridCol w="3163121"/>
              </a:tblGrid>
              <a:tr h="34805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Header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范例</a:t>
                      </a:r>
                      <a:endParaRPr lang="zh-CN" altLang="en-US" sz="1600" dirty="0"/>
                    </a:p>
                  </a:txBody>
                  <a:tcPr/>
                </a:tc>
              </a:tr>
              <a:tr h="714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Require-Capability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需要的能力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osgi.ee; filter:="(&amp;(osgi.ee=</a:t>
                      </a: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AcmeMin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)(version=1.1))"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Import-Package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需要导入的包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org.osgi.util.tracker,org.osgi.service.io;version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=1.4</a:t>
                      </a:r>
                      <a:endParaRPr lang="zh-CN" altLang="en-US" sz="1100" b="0" dirty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DynamicImport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动态导入的包。在类实际被用的时候才和</a:t>
                      </a:r>
                      <a:r>
                        <a:rPr lang="en-US" altLang="zh-CN" sz="1100" b="0" dirty="0" smtClean="0"/>
                        <a:t>exporter</a:t>
                      </a:r>
                      <a:r>
                        <a:rPr lang="zh-CN" altLang="en-US" sz="1100" b="0" dirty="0" smtClean="0"/>
                        <a:t>建立连线。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com.acme.plugin.*</a:t>
                      </a:r>
                      <a:endParaRPr lang="zh-CN" altLang="en-US" sz="1100" b="0" dirty="0" smtClean="0"/>
                    </a:p>
                  </a:txBody>
                  <a:tcPr/>
                </a:tc>
              </a:tr>
              <a:tr h="3314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Require-Bundle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指定所需的</a:t>
                      </a:r>
                      <a:r>
                        <a:rPr lang="en-US" altLang="zh-CN" sz="1100" b="0" dirty="0" smtClean="0"/>
                        <a:t>bundle</a:t>
                      </a:r>
                      <a:r>
                        <a:rPr lang="zh-CN" altLang="en-US" sz="1100" b="0" dirty="0" smtClean="0"/>
                        <a:t>。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com.acme.chess</a:t>
                      </a:r>
                      <a:endParaRPr lang="zh-CN" altLang="en-US" sz="1100" b="0" dirty="0" smtClean="0"/>
                    </a:p>
                  </a:txBody>
                  <a:tcPr/>
                </a:tc>
              </a:tr>
              <a:tr h="435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Fragment-Host</a:t>
                      </a:r>
                      <a:endParaRPr lang="zh-CN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0" dirty="0" smtClean="0"/>
                        <a:t>指定该</a:t>
                      </a:r>
                      <a:r>
                        <a:rPr lang="en-US" altLang="zh-CN" sz="1100" b="0" dirty="0" smtClean="0"/>
                        <a:t>fragment</a:t>
                      </a:r>
                      <a:r>
                        <a:rPr lang="zh-CN" altLang="en-US" sz="1100" b="0" dirty="0" smtClean="0"/>
                        <a:t>要关联的</a:t>
                      </a:r>
                      <a:r>
                        <a:rPr lang="en-US" altLang="zh-CN" sz="1100" b="0" dirty="0" smtClean="0"/>
                        <a:t>host</a:t>
                      </a:r>
                      <a:endParaRPr lang="zh-CN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org.eclipse.swt</a:t>
                      </a:r>
                      <a:r>
                        <a:rPr lang="en-US" altLang="zh-C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bundle-version="[3.0.0,4.0.0)"</a:t>
                      </a:r>
                      <a:endParaRPr lang="zh-CN" altLang="en-US" sz="11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9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362075" lvl="2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600" dirty="0" smtClean="0"/>
              <a:t>需求（</a:t>
            </a:r>
            <a:r>
              <a:rPr lang="en-US" altLang="zh-CN" sz="1600" dirty="0" smtClean="0"/>
              <a:t>Requirement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--- </a:t>
            </a:r>
            <a:r>
              <a:rPr lang="zh-CN" altLang="en-US" sz="1600" dirty="0" smtClean="0"/>
              <a:t>能力模型</a:t>
            </a:r>
            <a:endParaRPr lang="en-US" altLang="zh-CN" sz="16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需求表示该模块对环境或其他模块的依赖，能力表示该模块提供给其他模块的功能；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比较常见的需求有对</a:t>
            </a:r>
            <a:r>
              <a:rPr lang="en-US" altLang="zh-CN" sz="1400" dirty="0" smtClean="0"/>
              <a:t>OS</a:t>
            </a:r>
            <a:r>
              <a:rPr lang="zh-CN" altLang="en-US" sz="1400" dirty="0" smtClean="0"/>
              <a:t>的依赖，对某个</a:t>
            </a:r>
            <a:r>
              <a:rPr lang="en-US" altLang="zh-CN" sz="1400" dirty="0" smtClean="0"/>
              <a:t>JDK</a:t>
            </a:r>
            <a:r>
              <a:rPr lang="zh-CN" altLang="en-US" sz="1400" dirty="0" smtClean="0"/>
              <a:t>版本的依赖，对其他包的依赖等：</a:t>
            </a:r>
            <a:endParaRPr lang="en-US" altLang="zh-CN" sz="14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400" dirty="0" smtClean="0"/>
              <a:t>	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在模块的解析过程中，需求必须有对应的能力与之匹配：需求和能力必须属于同一个命名空间；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上述第一个例子对应的需求为：</a:t>
            </a:r>
            <a:endParaRPr lang="en-US" altLang="zh-CN" sz="1600" dirty="0" smtClean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endParaRPr lang="en-US" altLang="zh-CN" sz="1600" dirty="0"/>
          </a:p>
          <a:p>
            <a:pPr lvl="3">
              <a:lnSpc>
                <a:spcPct val="200000"/>
              </a:lnSpc>
              <a:buClr>
                <a:srgbClr val="FF6600"/>
              </a:buClr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该需求由</a:t>
            </a:r>
            <a:r>
              <a:rPr lang="en-US" altLang="zh-CN" sz="1400" dirty="0" err="1" smtClean="0"/>
              <a:t>OSGi</a:t>
            </a:r>
            <a:r>
              <a:rPr lang="zh-CN" altLang="en-US" sz="1400" dirty="0" smtClean="0"/>
              <a:t>框架提供，需要通过</a:t>
            </a:r>
            <a:r>
              <a:rPr lang="en-US" altLang="zh-CN" sz="1400" dirty="0" err="1" smtClean="0"/>
              <a:t>org.osgi.framework.system.capabilities.extra</a:t>
            </a:r>
            <a:r>
              <a:rPr lang="zh-CN" altLang="en-US" sz="1400" dirty="0" smtClean="0"/>
              <a:t>系统参数指定，</a:t>
            </a:r>
            <a:r>
              <a:rPr lang="en-US" altLang="zh-CN" sz="1400" dirty="0" smtClean="0"/>
              <a:t>	</a:t>
            </a:r>
            <a:r>
              <a:rPr lang="zh-CN" altLang="en-US" sz="1400" dirty="0" smtClean="0"/>
              <a:t>第二个例子由框架默认提供，不需要显式指定。</a:t>
            </a: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/>
        </p:nvSpPr>
        <p:spPr bwMode="auto">
          <a:xfrm>
            <a:off x="1547664" y="2379663"/>
            <a:ext cx="6650185" cy="447612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75" algn="l"/>
              </a:tabLst>
            </a:pP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Require-Capability:com.microsoft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filter:="(&amp;(</a:t>
            </a: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api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=win32)(version=7))"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524372" y="2852936"/>
            <a:ext cx="6673477" cy="576064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0650" algn="l"/>
              </a:tabLst>
            </a:pP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Require-Capability:osgi.ee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filter:="(|(&amp;(osgi.ee=</a:t>
            </a: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JavaSE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)(version=1.4))</a:t>
            </a:r>
            <a:endParaRPr kumimoji="0" lang="en-US" altLang="zh-CN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0650" algn="l"/>
              </a:tabLst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(&amp;(osgi.ee=</a:t>
            </a: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JavaSE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)(version=1.6))</a:t>
            </a:r>
            <a:endParaRPr kumimoji="0" lang="en-US" altLang="zh-CN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0650" algn="l"/>
              </a:tabLst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Arial"/>
                <a:ea typeface="宋体" pitchFamily="2" charset="-122"/>
                <a:cs typeface="Courier New" pitchFamily="49" charset="0"/>
              </a:rPr>
              <a:t>”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7"/>
          <p:cNvSpPr>
            <a:spLocks noGrp="1" noChangeArrowheads="1"/>
          </p:cNvSpPr>
          <p:nvPr/>
        </p:nvSpPr>
        <p:spPr bwMode="auto">
          <a:xfrm>
            <a:off x="1547664" y="4221088"/>
            <a:ext cx="6650185" cy="504056"/>
          </a:xfrm>
          <a:prstGeom prst="rect">
            <a:avLst/>
          </a:prstGeom>
          <a:solidFill>
            <a:srgbClr val="DDDDDD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4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363" algn="l"/>
                <a:tab pos="457200" algn="l"/>
              </a:tabLst>
            </a:pP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org.osgi.framework.system.capabilities.extra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= </a:t>
            </a:r>
            <a:endParaRPr kumimoji="0" lang="en-US" altLang="zh-CN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69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363" algn="l"/>
                <a:tab pos="457200" algn="l"/>
              </a:tabLst>
            </a:pP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com.microsoft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edition=home; </a:t>
            </a: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version:Version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=7; </a:t>
            </a:r>
            <a:r>
              <a:rPr kumimoji="0" lang="en-US" altLang="zh-CN" sz="1100" b="0" i="0" u="none" strike="noStrike" cap="none" normalizeH="0" baseline="0" dirty="0" err="1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api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rgbClr val="0722E7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=win32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7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0" descr="中间件PPT母版_2009_v2_1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285750" y="928688"/>
            <a:ext cx="84613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  <a:p>
            <a:pPr marL="904875" lvl="1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b="1">
              <a:latin typeface="Hei"/>
              <a:ea typeface="Hei"/>
              <a:cs typeface="Hei"/>
            </a:endParaRPr>
          </a:p>
        </p:txBody>
      </p:sp>
      <p:sp>
        <p:nvSpPr>
          <p:cNvPr id="17415" name="TextBox 11"/>
          <p:cNvSpPr txBox="1">
            <a:spLocks noChangeArrowheads="1"/>
          </p:cNvSpPr>
          <p:nvPr/>
        </p:nvSpPr>
        <p:spPr bwMode="auto">
          <a:xfrm>
            <a:off x="276225" y="2016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模块定义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6" name="图片 4" descr="kingdee_apusic_blu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6607175"/>
            <a:ext cx="141922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82763" y="6535738"/>
            <a:ext cx="1209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5198"/>
                </a:solidFill>
                <a:latin typeface="黑体" pitchFamily="2" charset="-122"/>
                <a:ea typeface="黑体" pitchFamily="2" charset="-122"/>
              </a:rPr>
              <a:t>基础架构平台专家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679575" y="6678613"/>
            <a:ext cx="214313" cy="1587"/>
          </a:xfrm>
          <a:prstGeom prst="line">
            <a:avLst/>
          </a:prstGeom>
          <a:ln>
            <a:solidFill>
              <a:srgbClr val="00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7" descr="apusic_e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7850" y="6554788"/>
            <a:ext cx="7524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388913" y="432839"/>
            <a:ext cx="9532913" cy="630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75" lvl="1" indent="-447675">
              <a:lnSpc>
                <a:spcPct val="200000"/>
              </a:lnSpc>
              <a:buClr>
                <a:srgbClr val="FF6600"/>
              </a:buClr>
            </a:pPr>
            <a:endParaRPr lang="en-US" altLang="zh-CN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最常见的还是对包的依赖，框架并不使用通用的字段来描述，而是使用专门的字段：</a:t>
            </a:r>
            <a:endParaRPr lang="en-US" altLang="zh-CN" sz="1400" dirty="0" smtClean="0"/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Import-Package</a:t>
            </a:r>
            <a:r>
              <a:rPr lang="zh-CN" altLang="en-US" sz="1400" dirty="0"/>
              <a:t>：导入模块引用的包，后面带包名和版本号</a:t>
            </a:r>
            <a:r>
              <a:rPr lang="zh-CN" altLang="en-US" sz="1400" dirty="0" smtClean="0"/>
              <a:t>范围，</a:t>
            </a:r>
            <a:r>
              <a:rPr lang="zh-CN" altLang="en-US" sz="1400" dirty="0"/>
              <a:t>不能包括通配符，也不包含子包。例如：</a:t>
            </a:r>
            <a:r>
              <a:rPr lang="en-US" altLang="zh-CN" sz="1400" dirty="0"/>
              <a:t>com.apusic.log, </a:t>
            </a:r>
            <a:r>
              <a:rPr lang="en-US" altLang="zh-CN" sz="1400" dirty="0" err="1"/>
              <a:t>com.apusic.acbf;version</a:t>
            </a:r>
            <a:r>
              <a:rPr lang="en-US" altLang="zh-CN" sz="1400" dirty="0"/>
              <a:t>=1.4</a:t>
            </a:r>
            <a:r>
              <a:rPr lang="zh-CN" altLang="en-US" sz="1400" dirty="0"/>
              <a:t>；</a:t>
            </a: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 err="1"/>
              <a:t>DynamicImport</a:t>
            </a:r>
            <a:r>
              <a:rPr lang="en-US" altLang="zh-CN" sz="1400" dirty="0"/>
              <a:t>-Package</a:t>
            </a:r>
            <a:r>
              <a:rPr lang="zh-CN" altLang="en-US" sz="1400" dirty="0"/>
              <a:t>：动态导入模块需要的包</a:t>
            </a:r>
            <a:r>
              <a:rPr lang="zh-CN" altLang="en-US" sz="1400" dirty="0" smtClean="0"/>
              <a:t>，但</a:t>
            </a:r>
            <a:r>
              <a:rPr lang="zh-CN" altLang="en-US" sz="1400" dirty="0"/>
              <a:t>包名可以使用通配符，例如，</a:t>
            </a:r>
            <a:r>
              <a:rPr lang="en-US" altLang="zh-CN" sz="1400" dirty="0"/>
              <a:t>com.apusic.*</a:t>
            </a:r>
            <a:r>
              <a:rPr lang="zh-CN" altLang="en-US" sz="1400" dirty="0"/>
              <a:t>，此时指定的包包括</a:t>
            </a:r>
            <a:r>
              <a:rPr lang="en-US" altLang="zh-CN" sz="1400" dirty="0" err="1"/>
              <a:t>com.apusic.abc</a:t>
            </a:r>
            <a:r>
              <a:rPr lang="en-US" altLang="zh-CN" sz="1400" dirty="0"/>
              <a:t>,</a:t>
            </a:r>
            <a:r>
              <a:rPr lang="zh-CN" altLang="en-US" sz="1400" dirty="0"/>
              <a:t>但是不包含</a:t>
            </a:r>
            <a:r>
              <a:rPr lang="en-US" altLang="zh-CN" sz="1400" dirty="0" err="1"/>
              <a:t>com.apusic</a:t>
            </a:r>
            <a:r>
              <a:rPr lang="zh-CN" altLang="en-US" sz="1400" dirty="0"/>
              <a:t>本身。</a:t>
            </a:r>
            <a:r>
              <a:rPr lang="en-US" altLang="zh-CN" sz="1400" dirty="0" err="1"/>
              <a:t>DynamicImport</a:t>
            </a:r>
            <a:r>
              <a:rPr lang="en-US" altLang="zh-CN" sz="1400" dirty="0"/>
              <a:t>-Package</a:t>
            </a:r>
            <a:r>
              <a:rPr lang="zh-CN" altLang="en-US" sz="1400" dirty="0"/>
              <a:t>和</a:t>
            </a:r>
            <a:r>
              <a:rPr lang="en-US" altLang="zh-CN" sz="1400" dirty="0"/>
              <a:t>Import-Package</a:t>
            </a:r>
            <a:r>
              <a:rPr lang="zh-CN" altLang="en-US" sz="1400" dirty="0"/>
              <a:t>的区别在于：前者并不会影响模块的</a:t>
            </a:r>
            <a:r>
              <a:rPr lang="zh-CN" altLang="en-US" sz="1400" dirty="0" smtClean="0"/>
              <a:t>解析，而</a:t>
            </a:r>
            <a:r>
              <a:rPr lang="zh-CN" altLang="en-US" sz="1400" dirty="0"/>
              <a:t>后者会影响解析</a:t>
            </a:r>
            <a:r>
              <a:rPr lang="zh-CN" altLang="en-US" sz="1400" dirty="0" smtClean="0"/>
              <a:t>过程。</a:t>
            </a:r>
            <a:r>
              <a:rPr lang="zh-CN" altLang="en-US" sz="1400" dirty="0"/>
              <a:t>该字段的一个典型使用场景就是通过</a:t>
            </a:r>
            <a:r>
              <a:rPr lang="en-US" altLang="zh-CN" sz="1400" dirty="0" err="1"/>
              <a:t>class.forName</a:t>
            </a:r>
            <a:r>
              <a:rPr lang="zh-CN" altLang="en-US" sz="1400" dirty="0"/>
              <a:t>方法加载事先不确定的类。</a:t>
            </a:r>
          </a:p>
          <a:p>
            <a:pPr marL="2276475" lvl="4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en-US" altLang="zh-CN" sz="1400" dirty="0"/>
              <a:t>Export-Package</a:t>
            </a:r>
            <a:r>
              <a:rPr lang="zh-CN" altLang="en-US" sz="1400" dirty="0"/>
              <a:t>：暴露模块指定的包，后面带具体的包名和版本号，不</a:t>
            </a:r>
            <a:r>
              <a:rPr lang="zh-CN" altLang="en-US" sz="1400" dirty="0" smtClean="0"/>
              <a:t>包含子</a:t>
            </a:r>
            <a:r>
              <a:rPr lang="zh-CN" altLang="en-US" sz="1400" dirty="0"/>
              <a:t>包。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r>
              <a:rPr lang="zh-CN" altLang="en-US" sz="1400" dirty="0"/>
              <a:t>实际上系统运行时还是会将这几个字段映射到通用模型，映射的命名空间是</a:t>
            </a:r>
            <a:r>
              <a:rPr lang="en-US" altLang="zh-CN" sz="1400" dirty="0" err="1"/>
              <a:t>osgi.wiring.package</a:t>
            </a:r>
            <a:r>
              <a:rPr lang="zh-CN" altLang="en-US" sz="1400" dirty="0"/>
              <a:t>。</a:t>
            </a:r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400" dirty="0" smtClean="0"/>
          </a:p>
          <a:p>
            <a:pPr marL="1819275" lvl="3" indent="-447675">
              <a:lnSpc>
                <a:spcPct val="200000"/>
              </a:lnSpc>
              <a:buClr>
                <a:srgbClr val="FF6600"/>
              </a:buClr>
              <a:buFont typeface="Wingdings" pitchFamily="2" charset="2"/>
              <a:buChar char="n"/>
            </a:pPr>
            <a:endParaRPr lang="en-US" altLang="zh-CN" sz="16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五角星">
  <a:themeElements>
    <a:clrScheme name="cdb2004c012l 1">
      <a:dk1>
        <a:srgbClr val="2B166E"/>
      </a:dk1>
      <a:lt1>
        <a:srgbClr val="FFFFFF"/>
      </a:lt1>
      <a:dk2>
        <a:srgbClr val="336699"/>
      </a:dk2>
      <a:lt2>
        <a:srgbClr val="C0C0C0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cdb2004c012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c012l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12l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12l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63497</TotalTime>
  <Words>4532</Words>
  <Application>Microsoft Office PowerPoint</Application>
  <PresentationFormat>全屏显示(4:3)</PresentationFormat>
  <Paragraphs>588</Paragraphs>
  <Slides>42</Slides>
  <Notes>42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五角星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apusic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丁俊杰</dc:creator>
  <cp:lastModifiedBy>a</cp:lastModifiedBy>
  <cp:revision>3578</cp:revision>
  <dcterms:created xsi:type="dcterms:W3CDTF">2010-08-26T05:39:18Z</dcterms:created>
  <dcterms:modified xsi:type="dcterms:W3CDTF">2019-08-16T07:29:59Z</dcterms:modified>
</cp:coreProperties>
</file>